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325" r:id="rId5"/>
    <p:sldId id="326" r:id="rId6"/>
    <p:sldId id="333" r:id="rId7"/>
    <p:sldId id="330" r:id="rId8"/>
    <p:sldId id="363" r:id="rId9"/>
    <p:sldId id="352" r:id="rId10"/>
    <p:sldId id="331" r:id="rId11"/>
    <p:sldId id="334" r:id="rId12"/>
    <p:sldId id="327" r:id="rId13"/>
    <p:sldId id="358" r:id="rId14"/>
    <p:sldId id="359" r:id="rId15"/>
    <p:sldId id="361" r:id="rId16"/>
    <p:sldId id="366" r:id="rId17"/>
    <p:sldId id="362" r:id="rId18"/>
    <p:sldId id="370" r:id="rId19"/>
    <p:sldId id="365" r:id="rId20"/>
    <p:sldId id="368" r:id="rId21"/>
    <p:sldId id="367" r:id="rId22"/>
    <p:sldId id="369" r:id="rId23"/>
    <p:sldId id="357" r:id="rId24"/>
    <p:sldId id="371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AE2FB-CDDE-4403-8403-19A3F9316D99}" v="8" dt="2024-11-06T16:41:2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2323" autoAdjust="0"/>
  </p:normalViewPr>
  <p:slideViewPr>
    <p:cSldViewPr snapToGrid="0">
      <p:cViewPr>
        <p:scale>
          <a:sx n="70" d="100"/>
          <a:sy n="70" d="100"/>
        </p:scale>
        <p:origin x="11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5641-7E69-4B0E-BACA-2DCD313322B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83562-89EE-46DD-B379-BA085ECA4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5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6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9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9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Wisconsin is being looked at as a leader in falls prevention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Jill provide funding overview/projection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5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0194-8C78-4189-A918-25F070631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02D1-4D76-43E3-99EF-3703E7B6124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A7C0-3C5B-4C61-9AA0-7C1A9B0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023/FallsFreeWI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16109" y="420867"/>
            <a:ext cx="71140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Falls Free® Wisconsin Coalition</a:t>
            </a:r>
            <a:br>
              <a:rPr lang="en-US" sz="66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000" dirty="0">
                <a:latin typeface="Leelawadee" panose="020B0502040204020203" pitchFamily="34" charset="-34"/>
                <a:cs typeface="Leelawadee" panose="020B0502040204020203" pitchFamily="34" charset="-34"/>
              </a:rPr>
              <a:t>Strategic Planning</a:t>
            </a:r>
          </a:p>
          <a:p>
            <a:br>
              <a:rPr lang="en-US" sz="66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en-US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4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z="1800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FA10DF-2AD0-7A43-1FAE-154918A5B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8" y="5216832"/>
            <a:ext cx="1498770" cy="1209008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7A2F05B7-6C73-5D50-8524-CB4CC9BFD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9" y="5007515"/>
            <a:ext cx="1665819" cy="166581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9DA26D-180A-BD8F-1C28-9239D9542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20" y="1"/>
            <a:ext cx="4619592" cy="4946813"/>
          </a:xfrm>
          <a:prstGeom prst="rect">
            <a:avLst/>
          </a:prstGeom>
        </p:spPr>
      </p:pic>
      <p:pic>
        <p:nvPicPr>
          <p:cNvPr id="24" name="Picture 23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DABB0974-EFC0-45D0-85DC-5B2C467C63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04" r="34622" b="85794"/>
          <a:stretch/>
        </p:blipFill>
        <p:spPr>
          <a:xfrm>
            <a:off x="7684849" y="4964172"/>
            <a:ext cx="1383406" cy="1389527"/>
          </a:xfrm>
          <a:prstGeom prst="ellipse">
            <a:avLst/>
          </a:prstGeom>
        </p:spPr>
      </p:pic>
      <p:pic>
        <p:nvPicPr>
          <p:cNvPr id="25" name="Picture 24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E7BD3F94-13E0-EFD5-4557-8DE02BAFA3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5" t="449" r="17596" b="85841"/>
          <a:stretch/>
        </p:blipFill>
        <p:spPr>
          <a:xfrm>
            <a:off x="9257033" y="5007515"/>
            <a:ext cx="1309589" cy="1352062"/>
          </a:xfrm>
          <a:prstGeom prst="ellipse">
            <a:avLst/>
          </a:prstGeom>
        </p:spPr>
      </p:pic>
      <p:pic>
        <p:nvPicPr>
          <p:cNvPr id="23" name="Picture 22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CD901DAE-264F-B6DB-A135-6259C99975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34514" r="34512" b="51460"/>
          <a:stretch/>
        </p:blipFill>
        <p:spPr>
          <a:xfrm>
            <a:off x="10755400" y="5031596"/>
            <a:ext cx="1309589" cy="13221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220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36523"/>
            <a:ext cx="9520103" cy="551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Public Awareness and Education Workgroup</a:t>
            </a:r>
            <a:endParaRPr lang="en-US" sz="24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monthly to plan and implement public education efforts to generate awareness of the falls problem and falls prevention strategies.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Manages Falls Prevention Awareness Month efforts. </a:t>
            </a:r>
            <a:endParaRPr lang="en-US" sz="20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2024 Public Awareness &amp; Education: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Year-round falls prevention earned media campaigns &amp; paid ads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Consumer webinars</a:t>
            </a:r>
            <a:endParaRPr lang="en-US" sz="2000" dirty="0">
              <a:effectLst/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Partner reach-out &amp; share with consumers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Improvements to Home Safety Challenge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Falls Prevention Awareness Month activities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Presentations to partner organizations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Newsletter to FFWI subscribers (quarterly) &amp; coalition partners (as needed)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Adapt materials for tribal communities (Packers grant project)</a:t>
            </a:r>
            <a:endParaRPr lang="en-US" sz="2000" i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482503" cy="620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Best Practices in </a:t>
            </a:r>
            <a:r>
              <a:rPr lang="en-US" sz="2800" b="1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Local Communities</a:t>
            </a:r>
            <a:r>
              <a:rPr lang="en-US" sz="28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 Workgroup</a:t>
            </a:r>
            <a:endParaRPr lang="en-US" sz="28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eets bi-monthly to develop strategies and tactics to support local communities.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Manages a quarterly call with local coalitions focused on technical assistance needs including identifying and addressing areas of challenge, sharing best practices, and creating strategic partnerships among coalitions in the state.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2024 Best Practices in Local Communities: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Scale up FFWI best practices/programs list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State Falls Prevention Quarterly Collaborative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Innovation in Falls Prevention/EMS (NCOA grant project)</a:t>
            </a:r>
            <a:endParaRPr lang="en-US" sz="2400" i="1" dirty="0">
              <a:effectLst/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482503" cy="47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Data Collection &amp; Analyzation Workgroup</a:t>
            </a:r>
            <a:endParaRPr lang="en-US" sz="28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bi-monthly to analyze data and plan to display data in a way that is meaningful and understandable for professionals and consumers.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data to drive prevention strategies.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2024 Data Collection &amp; Analyzation: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Collect, analyze and share data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Provide education to partners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Solicit for technical assistance and data customization</a:t>
            </a:r>
            <a:endParaRPr lang="en-US" sz="2200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646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Challenges</a:t>
            </a:r>
          </a:p>
          <a:p>
            <a:endParaRPr lang="en-US" sz="28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Member and partner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Missing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Consumers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Caregivers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Housing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Funding/sustainability</a:t>
            </a:r>
          </a:p>
        </p:txBody>
      </p:sp>
      <p:pic>
        <p:nvPicPr>
          <p:cNvPr id="2" name="Picture 1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2AF1B5BE-A32A-3729-F41C-39FEB21A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4" t="-1321" r="16561" b="85223"/>
          <a:stretch/>
        </p:blipFill>
        <p:spPr>
          <a:xfrm>
            <a:off x="10694971" y="73144"/>
            <a:ext cx="1439324" cy="1500205"/>
          </a:xfrm>
          <a:prstGeom prst="rect">
            <a:avLst/>
          </a:prstGeom>
        </p:spPr>
      </p:pic>
      <p:pic>
        <p:nvPicPr>
          <p:cNvPr id="3" name="Picture 2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C4828935-7F0F-3EE8-91DC-C4D8986D5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-1010" r="33459" b="84912"/>
          <a:stretch/>
        </p:blipFill>
        <p:spPr>
          <a:xfrm>
            <a:off x="10646790" y="1668145"/>
            <a:ext cx="1535685" cy="1600642"/>
          </a:xfrm>
          <a:prstGeom prst="rect">
            <a:avLst/>
          </a:prstGeom>
        </p:spPr>
      </p:pic>
      <p:pic>
        <p:nvPicPr>
          <p:cNvPr id="8" name="Picture 7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B5342AC7-0BBA-9BC3-7403-F2E5037D8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33571" r="33770" b="50331"/>
          <a:stretch/>
        </p:blipFill>
        <p:spPr>
          <a:xfrm>
            <a:off x="10619523" y="3366219"/>
            <a:ext cx="1516380" cy="158052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F31E6D-0F2E-D84B-5A71-6CDA11B29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F6F090CF-538A-092D-8F21-884B5F46B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Advisory Committee Feedback</a:t>
            </a:r>
          </a:p>
          <a:p>
            <a:endParaRPr lang="en-US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2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What are your top falls prevention priorities in the next year? What are you hearing from older adults/seeing locally?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Give as many presentations in the area as possible &amp; follow up with programs that can help (SO/Tai Chi…)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(UW Health/Safe Communities) Falls prevention as initiative in injury/safety priority- how older adults can have at least 1 annual TUG screening. Exercise routine planning. Providers refer to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Transportation is a barrier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Expanding SO program -&gt; recruit more facilitators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Expand to Hmong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Forming falls prevention coalitions with hopes of implementing referral program (b/t EMS &amp; ADRC)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Age Better Inc (Dane Co) – home safety assessments (falls prevention huge component)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 lot of need around equipment &amp; reliable contractors to make modifications/where to go to get certain types of equipment – resource hub? Certified aging in place specialist? Know how to properly install a grab bar, </a:t>
            </a:r>
            <a:r>
              <a:rPr lang="en-US" sz="16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etc</a:t>
            </a:r>
            <a:endParaRPr lang="en-US" sz="16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Getting more of the classes certified as “Balance Stamp of Approval” because not everything is evidence-based (ex: water based)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Advisory Committee Feedback</a:t>
            </a:r>
          </a:p>
          <a:p>
            <a:endParaRPr lang="en-US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2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What activities should we focus on in 2025? What is the need? What does sustainability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Legislative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Funding to support home modifications/adaptive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Talk to officials about bus services/transportation options – highlight best practices (</a:t>
            </a:r>
            <a:r>
              <a:rPr lang="en-US" sz="17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FitchRona</a:t>
            </a: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working on this in initial stages)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EMS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Integration with healthcare systems – referrals/education?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Signing up for falls clinics (long waitlists). Have turned to 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Education: how to fall safely, how to get up from a fall (included in SO- include in marketing for SO?)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Including an optional display handout in SO for FFWI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More home safety assessments for those who don’t qualify for home health, especially for those living in hard-to-reach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Can’t afford to pay for lifeline/other services- finding funding for these (highlight in HAG)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Information on </a:t>
            </a:r>
            <a:r>
              <a:rPr lang="en-US" sz="1700" dirty="0">
                <a:effectLst/>
                <a:latin typeface="Segoe UI" panose="020B0502040204020203" pitchFamily="34" charset="0"/>
              </a:rPr>
              <a:t>how technology can support fall prevention</a:t>
            </a:r>
            <a:endParaRPr lang="en-US" sz="17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Discussion</a:t>
            </a:r>
          </a:p>
          <a:p>
            <a:endParaRPr lang="en-US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  	What activities should we focus on in 2025? What is 	the need? What are the gaps? What does sustainability 	look like?</a:t>
            </a:r>
          </a:p>
          <a:p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Who else should be at the table?</a:t>
            </a:r>
          </a:p>
          <a:p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Does the coalition structure still match the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needs of the group? Do we have the right 	workgroups? </a:t>
            </a:r>
          </a:p>
          <a:p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What activities should we focus on in 2025? What is the need? What are the gaps? What does sustainability look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FPAM – customizable materials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FPAM events calendar (promote more and start promoting earlier)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Presentations on FFWI/falls prevention – awareness of resources that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HAG legislation &amp; keep our eyes on other opportunities to share our voice (ex: EMS/falls)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Integration into other groups (EMS advisory board, statewide trauma advisory council)- asking for agenda items or show up and share during public comment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(specific asks are better – ex: write a letter to the governor’s office)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WIVIPP is doing strategic planning – get into this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Statewide learning/platform to bring everyone together (webinars, meetings,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Healthcare integration – statewide referral? (idea: CHNA – look at hospitals that have indicated falls/improving lives of older adults as a priority- WHA does a summary of this?)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How you can advocate using healthy people 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Data analyzation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Pull out parts of Stepping On – (ex: exercises, getting up from a fall) to provide education and refer to EBP (topic-specific education)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Education for people with disabilities to prevent falls (ex: cerebral palsy)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Learn what other states are doing – are there things states are doing really well we could learn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Make people aware of our resources &amp; what we’re doing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66" y="5603684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Who else should be at the table?</a:t>
            </a:r>
            <a:endParaRPr lang="en-US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Elected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Legislative support (local/state/city manager/mayor)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Related to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Home health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Annual wellness visits- PCP/physician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Wisconsin Nurse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Wisconsin PT/OT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Senior centers -&gt; WASC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Community organizations providing balance exercises for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Caregivers -&gt; assisted living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Meals on Wheels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Rotary Club -&gt; civic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Pharmacy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BIPOC – Madison Senior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EMS advisory board, statewide trauma advisory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ORCHID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Older adults -&gt; people who have fallen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99975" y="136523"/>
            <a:ext cx="109920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3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Qs: Does the coalition structure still match the needs of the group? Do we have the right workgroups?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Revitalize workgroups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Have a specific project to rally behind for each workgroup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Embed advisory committee members into workgroups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If they’re OK with it? Extend an invitation to join a workgroup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Look @ priorities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Embed policy work into awareness workgroup or its own workgroup?	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3A0B9C-2F6C-B6C6-E509-4C33BB4A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8E26E1B-901C-CD28-AD08-B7C44F71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729233" y="315698"/>
            <a:ext cx="107335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History</a:t>
            </a:r>
            <a:b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en-US" sz="1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Launched in 1</a:t>
            </a:r>
            <a:r>
              <a:rPr lang="en-US" sz="2400" b="1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st</a:t>
            </a: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quarter of 2021, with </a:t>
            </a:r>
            <a:b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individuals from these initial organizations </a:t>
            </a:r>
          </a:p>
          <a:p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Forming the Steering Committee: </a:t>
            </a:r>
            <a:br>
              <a:rPr lang="en-US" sz="26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2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Advocate Aurora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UW-Health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Greater Wisconsin Agency on Aging Resources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ADRC of Brown County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Safe Communities of Madison and Dane County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Wisconsin Department of Health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UW School of Medicine &amp; Public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Wisconsin Institute for Healthy Aging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z="18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9EB92A7-DD43-29D6-A8E5-94CC078C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19" name="Picture 18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63DED15E-0559-6D56-6959-99D457769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7" t="34658" r="34821" b="52324"/>
          <a:stretch/>
        </p:blipFill>
        <p:spPr>
          <a:xfrm>
            <a:off x="10226842" y="136523"/>
            <a:ext cx="1698424" cy="1635150"/>
          </a:xfrm>
          <a:prstGeom prst="ellipse">
            <a:avLst/>
          </a:prstGeom>
        </p:spPr>
      </p:pic>
      <p:pic>
        <p:nvPicPr>
          <p:cNvPr id="15" name="Picture 14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B31D7BFE-B462-6E65-B9A6-01A92B18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269" r="34189" b="85870"/>
          <a:stretch/>
        </p:blipFill>
        <p:spPr>
          <a:xfrm>
            <a:off x="7784432" y="296519"/>
            <a:ext cx="2237873" cy="2169955"/>
          </a:xfrm>
          <a:prstGeom prst="ellipse">
            <a:avLst/>
          </a:prstGeom>
        </p:spPr>
      </p:pic>
      <p:pic>
        <p:nvPicPr>
          <p:cNvPr id="17" name="Picture 16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F75EA348-5550-5B12-CDE8-0BACEDF74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6" t="109" r="17739" b="86281"/>
          <a:stretch/>
        </p:blipFill>
        <p:spPr>
          <a:xfrm>
            <a:off x="9817768" y="2165684"/>
            <a:ext cx="2237873" cy="2225843"/>
          </a:xfrm>
          <a:prstGeom prst="ellipse">
            <a:avLst/>
          </a:prstGeom>
        </p:spPr>
      </p:pic>
      <p:pic>
        <p:nvPicPr>
          <p:cNvPr id="2" name="Picture 1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C50C23E2-FFBA-E554-D5F9-65A16D3D9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482503" cy="617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Goals for 2025 – Brainstorming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Steering Committee: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Look @ lists of people to add to coalition &amp; come up with contacts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what other states are doing – are there things states are doing really well we could learn from?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Integration into other groups (EMS advisory board, statewide trauma advisory council)- asking for agenda items or show up and share during public comment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(specific asks are better – ex: write a letter to the governor’s office)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WIVIPP is doing strategic planning – get into this group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Awareness &amp; Education: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FPAM – customizable materials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FPAM events calendar (promote more and start promoting earlier)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Presentations on FFWI/falls prevention – awareness of resources that exist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Statewide learning/platform to bring everyone together (webinars,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people aware of our resources &amp; what we’re doing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Advocacy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you can advocate using healthy people 2030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HAG legislation &amp; keep our eyes on other opportunities to share our voice (ex: EMS/falls)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Strategize and help with mobilization – make direct asks and physically talk with representatives and ask other people to do that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 invite out &amp; if nobody interested put back into steering committee?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WAAN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 out in GWAAR digest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on quarterly health promotion webinar in 2 weeks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 in next FFWI newsletter</a:t>
            </a:r>
            <a:endParaRPr lang="en-US" sz="14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482503" cy="643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Goals for 2025 – Brainstorming Continued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Collection &amp; Analyzation: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Release alcohol/falls data report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analyzation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Pop Health?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WIVIPP is hiring an epi?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Integrating national data into what we currently have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Falls data dashboard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BRFSS data focusing on older adults? Carlie Malone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Will (DHS) to join/coordinate? Put on hold if Will doesn’t have capacity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 Practices in Local Communities: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Pull out parts of Stepping On – (ex: exercises, getting up from a fall, disabilities) to provide education and refer to EBP (topic-specific education)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Healthcare integration – statewide referral? (idea: CHNA – look at hospitals that have indicated falls/improving lives of older adults as a priority- WHA does a summary of this?)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 in Falls EMS/CBO toolkit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 on hold for now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5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Advisory Committee: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to join workgroups and discontinue Advisory Committee if members are OK with it. Don’t want to lose their voices.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5" y="110845"/>
            <a:ext cx="976449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Next Steps/Tentative Plan</a:t>
            </a:r>
          </a:p>
          <a:p>
            <a:endParaRPr lang="en-US" sz="800" dirty="0"/>
          </a:p>
          <a:p>
            <a:r>
              <a:rPr lang="en-US" sz="1700" b="1" dirty="0"/>
              <a:t>Steering Committee: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Work on expanding the coalition and reaching/integrating into different groups </a:t>
            </a:r>
            <a:endParaRPr lang="en-US" sz="1700" b="1" dirty="0"/>
          </a:p>
          <a:p>
            <a:endParaRPr lang="en-US" sz="1700" b="1" dirty="0"/>
          </a:p>
          <a:p>
            <a:r>
              <a:rPr lang="en-US" sz="1700" b="1" dirty="0"/>
              <a:t>Best Practices in Local Communities: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 hold for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Continue state quarterly calls</a:t>
            </a:r>
          </a:p>
          <a:p>
            <a:endParaRPr lang="en-US" sz="1700" b="1" dirty="0"/>
          </a:p>
          <a:p>
            <a:r>
              <a:rPr lang="en-US" sz="1700" b="1" dirty="0"/>
              <a:t>Public Awareness &amp; 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Continue FPAM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Continue presentations &amp; making people aware of our resources &amp; what we’re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Continue webinars &amp; learning opportunities</a:t>
            </a:r>
          </a:p>
          <a:p>
            <a:endParaRPr lang="en-US" sz="1700" b="1" dirty="0"/>
          </a:p>
          <a:p>
            <a:r>
              <a:rPr lang="en-US" sz="1700" b="1" dirty="0"/>
              <a:t>Data Collection &amp; Analyzation: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Ask Will Koehne from DHS to help coordinate/lead. Put on hold if doesn’t have the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b="1" dirty="0"/>
              <a:t>*NEW* Advocacy:</a:t>
            </a:r>
            <a:r>
              <a:rPr lang="en-US" sz="17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Invite people to join and if no one is interested, embed back into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Strategize and help with mobilization of HAG – make direct asks and talk with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b="1" dirty="0"/>
              <a:t>Advisory Committee: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Embed members into the coalition and ask them to join workgroups. If OK, discontinue committee.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74D9EAB-767E-8F8A-90D0-9D9799BD3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D61465D8-D51B-1158-6D2A-0943C2C2E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  <p:pic>
        <p:nvPicPr>
          <p:cNvPr id="13" name="Picture 12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3B88EA07-F57D-7E06-9A41-FD23706B67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4" t="-1321" r="16561" b="85223"/>
          <a:stretch/>
        </p:blipFill>
        <p:spPr>
          <a:xfrm>
            <a:off x="10752676" y="0"/>
            <a:ext cx="1439324" cy="1500205"/>
          </a:xfrm>
          <a:prstGeom prst="rect">
            <a:avLst/>
          </a:prstGeom>
        </p:spPr>
      </p:pic>
      <p:pic>
        <p:nvPicPr>
          <p:cNvPr id="14" name="Picture 13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A1EB63C3-4743-282B-B96E-5A9EB49283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-1010" r="33459" b="84912"/>
          <a:stretch/>
        </p:blipFill>
        <p:spPr>
          <a:xfrm>
            <a:off x="10730499" y="1574025"/>
            <a:ext cx="1439324" cy="1500205"/>
          </a:xfrm>
          <a:prstGeom prst="rect">
            <a:avLst/>
          </a:prstGeom>
        </p:spPr>
      </p:pic>
      <p:pic>
        <p:nvPicPr>
          <p:cNvPr id="15" name="Picture 14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1EF7362B-DA9B-EA15-D15E-2D028BB62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33571" r="33770" b="50331"/>
          <a:stretch/>
        </p:blipFill>
        <p:spPr>
          <a:xfrm>
            <a:off x="10730499" y="3148050"/>
            <a:ext cx="1439324" cy="15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510140" y="365045"/>
            <a:ext cx="10943924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Mission</a:t>
            </a:r>
          </a:p>
          <a:p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150" dirty="0">
                <a:latin typeface="Leelawadee" panose="020B0502040204020203" pitchFamily="34" charset="-34"/>
                <a:cs typeface="Leelawadee" panose="020B0502040204020203" pitchFamily="34" charset="-34"/>
              </a:rPr>
              <a:t>The Falls Free Wisconsin Coalition is committed to reducing falls among older adults in Wisconsin using a collective impact approach. Made up of community-based organizations such as aging offices and Aging &amp; Disability Resource Centers, health care providers and systems, local falls and injury prevention coalitions, and others, the group is focused on:</a:t>
            </a:r>
          </a:p>
          <a:p>
            <a:endParaRPr lang="en-US" sz="215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latin typeface="Leelawadee" panose="020B0502040204020203" pitchFamily="34" charset="-34"/>
                <a:cs typeface="Leelawadee" panose="020B0502040204020203" pitchFamily="34" charset="-34"/>
              </a:rPr>
              <a:t>Raising awareness of the physical, emotional and financial impact of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latin typeface="Leelawadee" panose="020B0502040204020203" pitchFamily="34" charset="-34"/>
                <a:cs typeface="Leelawadee" panose="020B0502040204020203" pitchFamily="34" charset="-34"/>
              </a:rPr>
              <a:t>Identifying and sharing best practices for falls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latin typeface="Leelawadee" panose="020B0502040204020203" pitchFamily="34" charset="-34"/>
                <a:cs typeface="Leelawadee" panose="020B0502040204020203" pitchFamily="34" charset="-34"/>
              </a:rPr>
              <a:t>Engaging in policy and systems change to improve prevention of and response to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latin typeface="Leelawadee" panose="020B0502040204020203" pitchFamily="34" charset="-34"/>
                <a:cs typeface="Leelawadee" panose="020B0502040204020203" pitchFamily="34" charset="-34"/>
              </a:rPr>
              <a:t>Collecting and analyzing falls data and providing data customization for local communities</a:t>
            </a:r>
          </a:p>
          <a:p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z="1800" dirty="0"/>
          </a:p>
        </p:txBody>
      </p:sp>
      <p:pic>
        <p:nvPicPr>
          <p:cNvPr id="14" name="Picture 13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48B3252E-6F3D-CB21-80A2-C7C55F18C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4" t="-1321" r="16561" b="85223"/>
          <a:stretch/>
        </p:blipFill>
        <p:spPr>
          <a:xfrm>
            <a:off x="256501" y="4922305"/>
            <a:ext cx="1439324" cy="1500205"/>
          </a:xfrm>
          <a:prstGeom prst="rect">
            <a:avLst/>
          </a:prstGeom>
        </p:spPr>
      </p:pic>
      <p:pic>
        <p:nvPicPr>
          <p:cNvPr id="15" name="Picture 14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6E980429-3930-0BED-A144-DDBE679CF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-1010" r="33459" b="84912"/>
          <a:stretch/>
        </p:blipFill>
        <p:spPr>
          <a:xfrm>
            <a:off x="1741144" y="4854947"/>
            <a:ext cx="1535685" cy="1600642"/>
          </a:xfrm>
          <a:prstGeom prst="rect">
            <a:avLst/>
          </a:prstGeom>
        </p:spPr>
      </p:pic>
      <p:pic>
        <p:nvPicPr>
          <p:cNvPr id="16" name="Picture 15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EF8F0A6B-D404-A98E-F29B-7CBBED278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33571" r="33770" b="50331"/>
          <a:stretch/>
        </p:blipFill>
        <p:spPr>
          <a:xfrm>
            <a:off x="3276830" y="4908902"/>
            <a:ext cx="1516380" cy="158052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85829F5-6E55-AAE2-ED42-D65CE6510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57CC6B54-575C-53EE-5849-710C48138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480917"/>
            <a:ext cx="1148250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Past Accomplishments </a:t>
            </a:r>
          </a:p>
          <a:p>
            <a:endParaRPr lang="en-US" sz="7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Coalition 1-pager 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Development of the Coalition Quick Guide (2022)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Coalition website (was on WIHA website, now on FFWI website as of 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Falls Prevention Awareness Month resources &amp; Governor’s proclamation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Falls prevention webinars held for 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Coalition membership agreement and growth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Secured federal earmark for falls prevention (2022)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LEAF grants and local projects – reaching underserved populations (2022-2023)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Development of advisory committee and data workgroup (2022-2023)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Launch of </a:t>
            </a: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  <a:hlinkClick r:id="rId3"/>
              </a:rPr>
              <a:t>FallsFreeWI.org</a:t>
            </a: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and related resources – including the interactive Home Safety Challenge (2023)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Healthy Aging Grants legislation to support falls prevention efforts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Relationship building statewide and engaging new partners. Strengthened relationships with sectors like public safety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Presentations on initiative at many different meetings and conferences including LeadingAge Conference and 2023 Midwest Injury Prevention Alliance (MIPA)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Earned media tour around the state and paid media reaching more people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43362E-9AF1-BA8B-DED8-E7650A907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4AB7620F-B7D1-4CA8-99D1-10BAB6578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480917"/>
            <a:ext cx="1148250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Accomplishments 2024</a:t>
            </a:r>
          </a:p>
          <a:p>
            <a:endParaRPr lang="en-US" sz="7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Healthy Aging Grants legislation – bipartisan support &amp;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Earned media campaigns (winter safety, physical activity, hunting safety, FPAM)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Falls Prevention Awareness Month placemat contest (8 submissions)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Falls Prevention Awareness Month event calendar (15 submissions)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Paid ads (social media, Hulu, YouTube, Spotify)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Received NCOA Innovation in Falls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Consumer webinars held and well attended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May webinar (physical activity): 80+ registered, 29 attended live, 108 views of recording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September webinar (home safety): 195 registered, 58 attended live, 49 views of recording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Newsletter to subscribers (257 subscribers as of 11/6/24)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Adapted materials for tribal communities (Packers Foundation Grant)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Made improvements to FFWI website (Home Safety Challenge, best practices list,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Attended the National Falls Prevention Summit to help update the national falls prevention action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Shary Perez received National Falls Prevention Fellowship from NCOA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Other?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43362E-9AF1-BA8B-DED8-E7650A907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4AB7620F-B7D1-4CA8-99D1-10BAB6578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99916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2025 Funding Projection</a:t>
            </a:r>
          </a:p>
          <a:p>
            <a:endParaRPr lang="en-US" sz="28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Will look a little different in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National funding: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Earmark funding ended 8/31/24.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Projected ACL grant to fund state falls coalition should be released in the next few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State level funding/investment: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Healthy Aging Grants legislation cut short in 2024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Will continue &amp; reintroduce bills in 2025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Will also advocate for getting into Governor’s 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Corporate 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Share contacts with WIHA for corporate sponsors/donors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" name="Picture 1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2AF1B5BE-A32A-3729-F41C-39FEB21A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4" t="-1321" r="16561" b="85223"/>
          <a:stretch/>
        </p:blipFill>
        <p:spPr>
          <a:xfrm>
            <a:off x="10694971" y="73144"/>
            <a:ext cx="1439324" cy="1500205"/>
          </a:xfrm>
          <a:prstGeom prst="rect">
            <a:avLst/>
          </a:prstGeom>
        </p:spPr>
      </p:pic>
      <p:pic>
        <p:nvPicPr>
          <p:cNvPr id="3" name="Picture 2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C4828935-7F0F-3EE8-91DC-C4D8986D5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-1010" r="33459" b="84912"/>
          <a:stretch/>
        </p:blipFill>
        <p:spPr>
          <a:xfrm>
            <a:off x="10646790" y="1668145"/>
            <a:ext cx="1535685" cy="1600642"/>
          </a:xfrm>
          <a:prstGeom prst="rect">
            <a:avLst/>
          </a:prstGeom>
        </p:spPr>
      </p:pic>
      <p:pic>
        <p:nvPicPr>
          <p:cNvPr id="8" name="Picture 7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B5342AC7-0BBA-9BC3-7403-F2E5037D8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33571" r="33770" b="50331"/>
          <a:stretch/>
        </p:blipFill>
        <p:spPr>
          <a:xfrm>
            <a:off x="10619523" y="3366219"/>
            <a:ext cx="1516380" cy="158052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F31E6D-0F2E-D84B-5A71-6CDA11B29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F6F090CF-538A-092D-8F21-884B5F46B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9EB92A7-DD43-29D6-A8E5-94CC078C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6EEB6-FCA1-DDA0-8856-9E7D739EC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8454" y="136523"/>
            <a:ext cx="6495091" cy="609610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6407138-C230-BD8C-ACD7-DA42E8177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11" name="Picture 10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277D7068-3D20-C6DC-27C1-841E8DB5B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66132" y="434151"/>
            <a:ext cx="10246448" cy="545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Coalition Members</a:t>
            </a:r>
            <a:endParaRPr lang="en-US" sz="2400" dirty="0">
              <a:effectLst/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as-needed basis with email communication (1-3x/month) in between meetings.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Advisory Committee</a:t>
            </a:r>
            <a:endParaRPr lang="en-US" sz="2400" dirty="0">
              <a:effectLst/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quarterly or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as-needed basis with email communication in between meetings if necessary.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to gather feedback on workgroup activities, consult with on coalition activities, discuss adapting coalition materials for different populations and provide advice on coalition deliverables.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9EB92A7-DD43-29D6-A8E5-94CC078C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6784B3B-9C04-3577-4393-6D3B2E76B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9" name="Picture 8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93F10514-6EF5-F2E8-4D93-6E99E8234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  <p:pic>
        <p:nvPicPr>
          <p:cNvPr id="13" name="Picture 12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5BDC807F-3FE1-831E-0050-BDFC02A9D3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4" t="-1321" r="16561" b="85223"/>
          <a:stretch/>
        </p:blipFill>
        <p:spPr>
          <a:xfrm>
            <a:off x="10752676" y="0"/>
            <a:ext cx="1439324" cy="1500205"/>
          </a:xfrm>
          <a:prstGeom prst="rect">
            <a:avLst/>
          </a:prstGeom>
        </p:spPr>
      </p:pic>
      <p:pic>
        <p:nvPicPr>
          <p:cNvPr id="14" name="Picture 13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C1CE8EA3-821F-D011-4877-7B2C262772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-1010" r="33459" b="84912"/>
          <a:stretch/>
        </p:blipFill>
        <p:spPr>
          <a:xfrm>
            <a:off x="10730499" y="1574025"/>
            <a:ext cx="1439324" cy="1500205"/>
          </a:xfrm>
          <a:prstGeom prst="rect">
            <a:avLst/>
          </a:prstGeom>
        </p:spPr>
      </p:pic>
      <p:pic>
        <p:nvPicPr>
          <p:cNvPr id="15" name="Picture 14" descr="A picture containing plate, arranged, several&#10;&#10;Description automatically generated">
            <a:extLst>
              <a:ext uri="{FF2B5EF4-FFF2-40B4-BE49-F238E27FC236}">
                <a16:creationId xmlns:a16="http://schemas.microsoft.com/office/drawing/2014/main" id="{C3A0DDAA-752E-376E-C122-DDF2CEE3E4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33571" r="33770" b="50331"/>
          <a:stretch/>
        </p:blipFill>
        <p:spPr>
          <a:xfrm>
            <a:off x="10730499" y="3148050"/>
            <a:ext cx="1439324" cy="15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CDEC-7649-46E8-8DF6-6499CC6BC56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9E71-0B15-413A-AA43-95E2D9748992}"/>
              </a:ext>
            </a:extLst>
          </p:cNvPr>
          <p:cNvSpPr txBox="1"/>
          <p:nvPr/>
        </p:nvSpPr>
        <p:spPr>
          <a:xfrm>
            <a:off x="442763" y="167940"/>
            <a:ext cx="11482503" cy="575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2025 Strategic Planning</a:t>
            </a:r>
          </a:p>
          <a:p>
            <a:endParaRPr lang="en-US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Steering Committee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Founding organizations and chairs of the workgroups meet bi-monthly to share strategies and coordinate action plan.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leadership for policy initiatives.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2024 Steering Committee Priorities: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grow membership of the coalition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coalition is representative of the communities (Advisory Committee)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&amp; systems change initiatives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Aging Grants (HAG) legislation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project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7B3378A-C609-F7F2-FD64-A461D16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9" y="5754203"/>
            <a:ext cx="792977" cy="639669"/>
          </a:xfrm>
          <a:prstGeom prst="rect">
            <a:avLst/>
          </a:prstGeom>
        </p:spPr>
      </p:pic>
      <p:pic>
        <p:nvPicPr>
          <p:cNvPr id="3" name="Picture 2" descr="A logo with text and colorful ovals&#10;&#10;Description automatically generated">
            <a:extLst>
              <a:ext uri="{FF2B5EF4-FFF2-40B4-BE49-F238E27FC236}">
                <a16:creationId xmlns:a16="http://schemas.microsoft.com/office/drawing/2014/main" id="{6394F075-4AD6-FA31-C2D4-54CABBF7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03" y="5586592"/>
            <a:ext cx="974889" cy="9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46D8BEA50984CA4984655A0A8079A" ma:contentTypeVersion="13" ma:contentTypeDescription="Create a new document." ma:contentTypeScope="" ma:versionID="8caeb7898a8058cb015c1f41598c7002">
  <xsd:schema xmlns:xsd="http://www.w3.org/2001/XMLSchema" xmlns:xs="http://www.w3.org/2001/XMLSchema" xmlns:p="http://schemas.microsoft.com/office/2006/metadata/properties" xmlns:ns2="0ec17be5-22de-4fb0-b6fe-d92695e527d2" xmlns:ns3="b76524b7-74bf-4061-9bbc-49fa7d72951c" targetNamespace="http://schemas.microsoft.com/office/2006/metadata/properties" ma:root="true" ma:fieldsID="6650ff5c3bb3e222e8dd8f96de07c76a" ns2:_="" ns3:_="">
    <xsd:import namespace="0ec17be5-22de-4fb0-b6fe-d92695e527d2"/>
    <xsd:import namespace="b76524b7-74bf-4061-9bbc-49fa7d7295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17be5-22de-4fb0-b6fe-d92695e52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e0ca4f4-bd4a-4530-8d17-0334718f0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524b7-74bf-4061-9bbc-49fa7d7295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58bfaa1-68b0-4321-8145-30d0d4005d2d}" ma:internalName="TaxCatchAll" ma:showField="CatchAllData" ma:web="b76524b7-74bf-4061-9bbc-49fa7d7295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6524b7-74bf-4061-9bbc-49fa7d72951c" xsi:nil="true"/>
    <lcf76f155ced4ddcb4097134ff3c332f xmlns="0ec17be5-22de-4fb0-b6fe-d92695e527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2C2CCF-E379-4EF8-AD88-555E29BCF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17be5-22de-4fb0-b6fe-d92695e527d2"/>
    <ds:schemaRef ds:uri="b76524b7-74bf-4061-9bbc-49fa7d729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07099C-0F72-4091-B0EC-5B3E233AB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C9343-7BE3-463B-A340-C858392C8C3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0ec17be5-22de-4fb0-b6fe-d92695e527d2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76524b7-74bf-4061-9bbc-49fa7d7295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9599</TotalTime>
  <Words>2446</Words>
  <Application>Microsoft Office PowerPoint</Application>
  <PresentationFormat>Widescreen</PresentationFormat>
  <Paragraphs>333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Oshkosh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Stanley, Mike</dc:creator>
  <cp:lastModifiedBy>Suzanne Morley</cp:lastModifiedBy>
  <cp:revision>60</cp:revision>
  <dcterms:created xsi:type="dcterms:W3CDTF">2022-05-15T13:21:03Z</dcterms:created>
  <dcterms:modified xsi:type="dcterms:W3CDTF">2025-01-27T18:22:19Z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0x010100C1046D8BEA50984CA4984655A0A8079A</vt:lpwstr>
  </property>
  <property fmtid="{D5CDD505-2E9C-101B-9397-08002B2CF9AE}" pid="3" name="Order">
    <vt:r8>9200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