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335" r:id="rId5"/>
    <p:sldId id="260" r:id="rId6"/>
    <p:sldId id="303" r:id="rId7"/>
    <p:sldId id="263" r:id="rId8"/>
    <p:sldId id="270" r:id="rId9"/>
    <p:sldId id="266" r:id="rId10"/>
    <p:sldId id="275" r:id="rId11"/>
    <p:sldId id="273" r:id="rId12"/>
    <p:sldId id="306" r:id="rId13"/>
    <p:sldId id="311" r:id="rId14"/>
    <p:sldId id="337" r:id="rId15"/>
    <p:sldId id="307" r:id="rId16"/>
    <p:sldId id="336" r:id="rId17"/>
    <p:sldId id="321" r:id="rId18"/>
    <p:sldId id="308" r:id="rId19"/>
    <p:sldId id="309" r:id="rId20"/>
    <p:sldId id="310" r:id="rId21"/>
    <p:sldId id="320" r:id="rId22"/>
    <p:sldId id="312" r:id="rId23"/>
    <p:sldId id="322" r:id="rId24"/>
    <p:sldId id="323" r:id="rId25"/>
    <p:sldId id="313" r:id="rId26"/>
    <p:sldId id="314" r:id="rId27"/>
    <p:sldId id="315" r:id="rId28"/>
    <p:sldId id="316" r:id="rId29"/>
    <p:sldId id="318" r:id="rId30"/>
    <p:sldId id="319" r:id="rId31"/>
    <p:sldId id="324" r:id="rId32"/>
    <p:sldId id="325" r:id="rId33"/>
    <p:sldId id="271" r:id="rId34"/>
    <p:sldId id="296" r:id="rId35"/>
    <p:sldId id="302" r:id="rId3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681F"/>
    <a:srgbClr val="CBF695"/>
    <a:srgbClr val="D6BBEB"/>
    <a:srgbClr val="C198E0"/>
    <a:srgbClr val="AE3E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78657" autoAdjust="0"/>
  </p:normalViewPr>
  <p:slideViewPr>
    <p:cSldViewPr snapToGrid="0">
      <p:cViewPr varScale="1">
        <p:scale>
          <a:sx n="50" d="100"/>
          <a:sy n="50" d="100"/>
        </p:scale>
        <p:origin x="1228" y="2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88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989F39C-9C40-497B-981E-9CC5119361FA}" type="datetimeFigureOut">
              <a:rPr lang="en-US" smtClean="0"/>
              <a:t>11/12/2025</a:t>
            </a:fld>
            <a:endParaRPr lang="en-US"/>
          </a:p>
        </p:txBody>
      </p:sp>
      <p:sp>
        <p:nvSpPr>
          <p:cNvPr id="4" name="Slide Image Placeholder 3"/>
          <p:cNvSpPr>
            <a:spLocks noGrp="1" noRot="1" noChangeAspect="1"/>
          </p:cNvSpPr>
          <p:nvPr>
            <p:ph type="sldImg" idx="2"/>
          </p:nvPr>
        </p:nvSpPr>
        <p:spPr>
          <a:xfrm>
            <a:off x="719137" y="645832"/>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312516" y="3966254"/>
            <a:ext cx="6528122" cy="4749483"/>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7B8227F-E38B-4970-95F7-C07654870B7B}" type="slidenum">
              <a:rPr lang="en-US" smtClean="0"/>
              <a:t>‹#›</a:t>
            </a:fld>
            <a:endParaRPr lang="en-US"/>
          </a:p>
        </p:txBody>
      </p:sp>
    </p:spTree>
    <p:extLst>
      <p:ext uri="{BB962C8B-B14F-4D97-AF65-F5344CB8AC3E}">
        <p14:creationId xmlns:p14="http://schemas.microsoft.com/office/powerpoint/2010/main" val="254532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daa.org/living-wtih-anxiety/older-adults/fear-of-fall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6113"/>
            <a:ext cx="5584825" cy="3141662"/>
          </a:xfrm>
        </p:spPr>
      </p:sp>
      <p:sp>
        <p:nvSpPr>
          <p:cNvPr id="3" name="Notes Placeholder 2"/>
          <p:cNvSpPr>
            <a:spLocks noGrp="1"/>
          </p:cNvSpPr>
          <p:nvPr>
            <p:ph type="body" idx="1"/>
          </p:nvPr>
        </p:nvSpPr>
        <p:spPr/>
        <p:txBody>
          <a:bodyPr/>
          <a:lstStyle/>
          <a:p>
            <a:r>
              <a:rPr lang="en-US" i="1" dirty="0"/>
              <a:t>*Presenter to add their name and credentials</a:t>
            </a:r>
          </a:p>
          <a:p>
            <a:r>
              <a:rPr lang="en-US" i="1" dirty="0"/>
              <a:t>*Presenter can add their agency logo (replace ADRC), but must keep Brown County Fall Prevention Partnership logo</a:t>
            </a:r>
          </a:p>
        </p:txBody>
      </p:sp>
      <p:sp>
        <p:nvSpPr>
          <p:cNvPr id="4" name="Slide Number Placeholder 3"/>
          <p:cNvSpPr>
            <a:spLocks noGrp="1"/>
          </p:cNvSpPr>
          <p:nvPr>
            <p:ph type="sldNum" sz="quarter" idx="5"/>
          </p:nvPr>
        </p:nvSpPr>
        <p:spPr/>
        <p:txBody>
          <a:bodyPr/>
          <a:lstStyle/>
          <a:p>
            <a:fld id="{17B8227F-E38B-4970-95F7-C07654870B7B}" type="slidenum">
              <a:rPr lang="en-US" smtClean="0"/>
              <a:t>1</a:t>
            </a:fld>
            <a:endParaRPr lang="en-US"/>
          </a:p>
        </p:txBody>
      </p:sp>
    </p:spTree>
    <p:extLst>
      <p:ext uri="{BB962C8B-B14F-4D97-AF65-F5344CB8AC3E}">
        <p14:creationId xmlns:p14="http://schemas.microsoft.com/office/powerpoint/2010/main" val="401486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Loose clothing, like items with large open sleeves, big belt loops, or dresses, can easily get caught in doorways or handles. Additionally, items such as purses with handles left on the floor or long pant legs can trip you up.</a:t>
            </a:r>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10</a:t>
            </a:fld>
            <a:endParaRPr lang="en-US"/>
          </a:p>
        </p:txBody>
      </p:sp>
    </p:spTree>
    <p:extLst>
      <p:ext uri="{BB962C8B-B14F-4D97-AF65-F5344CB8AC3E}">
        <p14:creationId xmlns:p14="http://schemas.microsoft.com/office/powerpoint/2010/main" val="2210209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BDE9E-AD9C-F62E-8CFF-2A71CA882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93E4F-A265-5E04-76BD-59AC7EE5C2CD}"/>
              </a:ext>
            </a:extLst>
          </p:cNvPr>
          <p:cNvSpPr>
            <a:spLocks noGrp="1" noRot="1" noChangeAspect="1"/>
          </p:cNvSpPr>
          <p:nvPr>
            <p:ph type="sldImg"/>
          </p:nvPr>
        </p:nvSpPr>
        <p:spPr>
          <a:xfrm>
            <a:off x="719138" y="646113"/>
            <a:ext cx="5584825" cy="3141662"/>
          </a:xfrm>
        </p:spPr>
      </p:sp>
      <p:sp>
        <p:nvSpPr>
          <p:cNvPr id="3" name="Notes Placeholder 2">
            <a:extLst>
              <a:ext uri="{FF2B5EF4-FFF2-40B4-BE49-F238E27FC236}">
                <a16:creationId xmlns:a16="http://schemas.microsoft.com/office/drawing/2014/main" id="{2FCBFA4E-7AE9-DCEB-1B29-449F9A7DF3B7}"/>
              </a:ext>
            </a:extLst>
          </p:cNvPr>
          <p:cNvSpPr>
            <a:spLocks noGrp="1"/>
          </p:cNvSpPr>
          <p:nvPr>
            <p:ph type="body" idx="1"/>
          </p:nvPr>
        </p:nvSpPr>
        <p:spPr/>
        <p:txBody>
          <a:bodyPr/>
          <a:lstStyle/>
          <a:p>
            <a:r>
              <a:rPr lang="en-US" b="1" dirty="0"/>
              <a:t>Presenter: Many people misuse assistive devices due to lack of training, improper fitting, stigma, or inadequate information. This can lead to improper usage, potential injuries, and reduced benefits.</a:t>
            </a:r>
          </a:p>
          <a:p>
            <a:endParaRPr lang="en-US" dirty="0"/>
          </a:p>
          <a:p>
            <a:r>
              <a:rPr lang="en-US" dirty="0"/>
              <a:t>There are various types of canes and walkers, each suited to different needs based on strength, balance, and fitness level. Canes help with weak or painful lower extremities, while walkers assist those who are unsteady. Consult with your provider to choose the right device and learn how to use it correctly; they may refer you to a physical therapist.</a:t>
            </a:r>
          </a:p>
          <a:p>
            <a:endParaRPr lang="en-US" dirty="0"/>
          </a:p>
          <a:p>
            <a:r>
              <a:rPr lang="en-US" dirty="0"/>
              <a:t>In icy Wisconsin winters, ice tips can be added to canes for better traction and stability.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Do you use a cane or walker in your home? Do you think ‘I don’t need that yet’. Well, when is “yet”? Start to think one step ahead.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________________________________________________________________________________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highlight>
                  <a:srgbClr val="FFFF00"/>
                </a:highlight>
              </a:rPr>
              <a:t>Presenter should view these clips prior to show basics knowledge of how to use walker and cane properly: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How to use a walker correctly: https://youtu.be/dQN4rt_v5SU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How to use a cane correctly: https://youtu.be/E_WB33oS93s</a:t>
            </a:r>
          </a:p>
          <a:p>
            <a:endParaRPr lang="en-US" dirty="0"/>
          </a:p>
        </p:txBody>
      </p:sp>
      <p:sp>
        <p:nvSpPr>
          <p:cNvPr id="4" name="Slide Number Placeholder 3">
            <a:extLst>
              <a:ext uri="{FF2B5EF4-FFF2-40B4-BE49-F238E27FC236}">
                <a16:creationId xmlns:a16="http://schemas.microsoft.com/office/drawing/2014/main" id="{874D23A3-5433-914C-FE0E-B2D2E8CB3D18}"/>
              </a:ext>
            </a:extLst>
          </p:cNvPr>
          <p:cNvSpPr>
            <a:spLocks noGrp="1"/>
          </p:cNvSpPr>
          <p:nvPr>
            <p:ph type="sldNum" sz="quarter" idx="5"/>
          </p:nvPr>
        </p:nvSpPr>
        <p:spPr/>
        <p:txBody>
          <a:bodyPr/>
          <a:lstStyle/>
          <a:p>
            <a:fld id="{17B8227F-E38B-4970-95F7-C07654870B7B}" type="slidenum">
              <a:rPr lang="en-US" smtClean="0"/>
              <a:t>11</a:t>
            </a:fld>
            <a:endParaRPr lang="en-US"/>
          </a:p>
        </p:txBody>
      </p:sp>
    </p:spTree>
    <p:extLst>
      <p:ext uri="{BB962C8B-B14F-4D97-AF65-F5344CB8AC3E}">
        <p14:creationId xmlns:p14="http://schemas.microsoft.com/office/powerpoint/2010/main" val="126664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Misusing railings and grab bars can lead to falls, as they may not provide the necessary support if not properly installed or used correctly.</a:t>
            </a:r>
          </a:p>
          <a:p>
            <a:endParaRPr lang="en-US" dirty="0"/>
          </a:p>
          <a:p>
            <a:r>
              <a:rPr lang="en-US" b="1" dirty="0"/>
              <a:t>Handrails:</a:t>
            </a:r>
            <a:r>
              <a:rPr lang="en-US" dirty="0"/>
              <a:t> Should be available wherever there are steps, such as at the front and back doors and all staircases. Ideally, have handrails on both sides for added safety.</a:t>
            </a:r>
          </a:p>
          <a:p>
            <a:r>
              <a:rPr lang="en-US" b="1" dirty="0"/>
              <a:t>Grab bars:</a:t>
            </a:r>
            <a:r>
              <a:rPr lang="en-US" dirty="0"/>
              <a:t> Install in places where you may lose balance, ensuring they’re professionally installed at the correct height and securely attached to the wall. Avoid suction cup grab bars. Recommended placement includes three grab bars in the shower and bathtub (one at the entrance, one on the inside wall, and another by the faucet handles).</a:t>
            </a:r>
          </a:p>
          <a:p>
            <a:endParaRPr lang="en-US" dirty="0"/>
          </a:p>
          <a:p>
            <a:r>
              <a:rPr lang="en-US" b="1" dirty="0"/>
              <a:t>Additional placement for grab bars:</a:t>
            </a:r>
          </a:p>
          <a:p>
            <a:pPr>
              <a:buFont typeface="Arial" panose="020B0604020202020204" pitchFamily="34" charset="0"/>
              <a:buChar char="•"/>
            </a:pPr>
            <a:r>
              <a:rPr lang="en-US" dirty="0"/>
              <a:t>At the front door for balance while unlocking the door, especially if it’s slippery or icy.</a:t>
            </a:r>
          </a:p>
          <a:p>
            <a:pPr>
              <a:buFont typeface="Arial" panose="020B0604020202020204" pitchFamily="34" charset="0"/>
              <a:buChar char="•"/>
            </a:pPr>
            <a:r>
              <a:rPr lang="en-US" dirty="0"/>
              <a:t>At other home entrances like the garage and back door.</a:t>
            </a:r>
          </a:p>
          <a:p>
            <a:pPr>
              <a:buFont typeface="Arial" panose="020B0604020202020204" pitchFamily="34" charset="0"/>
              <a:buChar char="•"/>
            </a:pPr>
            <a:endParaRPr lang="en-US" dirty="0"/>
          </a:p>
          <a:p>
            <a:r>
              <a:rPr lang="en-US" b="1" dirty="0"/>
              <a:t>Note:</a:t>
            </a:r>
            <a:r>
              <a:rPr lang="en-US" dirty="0"/>
              <a:t> Towel racks are NOT grab bars, but grab bars can function as towel racks. Options that don’t require drilling and come in various styles are available.</a:t>
            </a:r>
          </a:p>
          <a:p>
            <a:endParaRPr lang="en-US" b="1" dirty="0"/>
          </a:p>
          <a:p>
            <a:r>
              <a:rPr lang="en-US" b="1" dirty="0"/>
              <a:t>Other recommendations:</a:t>
            </a:r>
            <a:endParaRPr lang="en-US" dirty="0"/>
          </a:p>
          <a:p>
            <a:pPr>
              <a:buFont typeface="Arial" panose="020B0604020202020204" pitchFamily="34" charset="0"/>
              <a:buChar char="•"/>
            </a:pPr>
            <a:r>
              <a:rPr lang="en-US" dirty="0"/>
              <a:t>Install a bed rail for support getting in and out of bed.</a:t>
            </a:r>
          </a:p>
          <a:p>
            <a:pPr>
              <a:buFont typeface="Arial" panose="020B0604020202020204" pitchFamily="34" charset="0"/>
              <a:buChar char="•"/>
            </a:pPr>
            <a:r>
              <a:rPr lang="en-US" dirty="0"/>
              <a:t>Use a hand-held shower head to avoid reaching or straining, and consider a shower chair for additional support.</a:t>
            </a:r>
          </a:p>
          <a:p>
            <a:pPr>
              <a:buFont typeface="Arial" panose="020B0604020202020204" pitchFamily="34" charset="0"/>
              <a:buChar char="•"/>
            </a:pPr>
            <a:r>
              <a:rPr lang="en-US" dirty="0"/>
              <a:t>Add a raised toilet seat or a seat with handles for extra stability in the bathroom.</a:t>
            </a:r>
          </a:p>
          <a:p>
            <a:endParaRPr lang="en-US" b="0" i="0" dirty="0">
              <a:solidFill>
                <a:srgbClr val="222222"/>
              </a:solidFill>
              <a:effectLst/>
              <a:highlight>
                <a:srgbClr val="FAFBFC"/>
              </a:highlight>
              <a:latin typeface="Work Sans" pitchFamily="2" charset="0"/>
            </a:endParaRPr>
          </a:p>
        </p:txBody>
      </p:sp>
      <p:sp>
        <p:nvSpPr>
          <p:cNvPr id="4" name="Slide Number Placeholder 3"/>
          <p:cNvSpPr>
            <a:spLocks noGrp="1"/>
          </p:cNvSpPr>
          <p:nvPr>
            <p:ph type="sldNum" sz="quarter" idx="5"/>
          </p:nvPr>
        </p:nvSpPr>
        <p:spPr/>
        <p:txBody>
          <a:bodyPr/>
          <a:lstStyle/>
          <a:p>
            <a:fld id="{17B8227F-E38B-4970-95F7-C07654870B7B}" type="slidenum">
              <a:rPr lang="en-US" smtClean="0"/>
              <a:t>12</a:t>
            </a:fld>
            <a:endParaRPr lang="en-US"/>
          </a:p>
        </p:txBody>
      </p:sp>
    </p:spTree>
    <p:extLst>
      <p:ext uri="{BB962C8B-B14F-4D97-AF65-F5344CB8AC3E}">
        <p14:creationId xmlns:p14="http://schemas.microsoft.com/office/powerpoint/2010/main" val="3962803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ED1E3-A645-0D66-D82D-7F424F948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7E912-91AF-9AD7-A885-BF5EC25F3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A2AA2-B456-32EE-931A-F6B5ADD4F004}"/>
              </a:ext>
            </a:extLst>
          </p:cNvPr>
          <p:cNvSpPr>
            <a:spLocks noGrp="1"/>
          </p:cNvSpPr>
          <p:nvPr>
            <p:ph type="body" idx="1"/>
          </p:nvPr>
        </p:nvSpPr>
        <p:spPr/>
        <p:txBody>
          <a:bodyPr/>
          <a:lstStyle/>
          <a:p>
            <a:pPr algn="l"/>
            <a:r>
              <a:rPr lang="en-US" b="1" dirty="0"/>
              <a:t>Presenter: </a:t>
            </a:r>
            <a:r>
              <a:rPr lang="en-US" b="1" i="0" dirty="0">
                <a:solidFill>
                  <a:srgbClr val="222222"/>
                </a:solidFill>
                <a:effectLst/>
                <a:latin typeface="Work Sans" pitchFamily="2" charset="0"/>
              </a:rPr>
              <a:t>Having good lighting is important to ensure we see fall hazards and things like changes in flooring or pavement, a wet floor, or objects in the way. Poor lighting, especially in staircases, increases the risk of a fall. </a:t>
            </a:r>
          </a:p>
          <a:p>
            <a:pPr algn="l"/>
            <a:endParaRPr lang="en-US" b="0" i="0" dirty="0">
              <a:solidFill>
                <a:srgbClr val="222222"/>
              </a:solidFill>
              <a:effectLst/>
              <a:latin typeface="Work Sans" pitchFamily="2" charset="0"/>
            </a:endParaRPr>
          </a:p>
          <a:p>
            <a:pPr algn="l"/>
            <a:r>
              <a:rPr lang="en-US" b="1" i="0" dirty="0">
                <a:solidFill>
                  <a:srgbClr val="222222"/>
                </a:solidFill>
                <a:effectLst/>
                <a:latin typeface="Work Sans" pitchFamily="2" charset="0"/>
              </a:rPr>
              <a:t>To improve lighting:</a:t>
            </a:r>
          </a:p>
          <a:p>
            <a:pPr algn="l">
              <a:buFont typeface="Arial" panose="020B0604020202020204" pitchFamily="34" charset="0"/>
              <a:buChar char="•"/>
            </a:pPr>
            <a:r>
              <a:rPr lang="en-US" b="0" i="0" dirty="0">
                <a:solidFill>
                  <a:srgbClr val="222222"/>
                </a:solidFill>
                <a:effectLst/>
                <a:latin typeface="inherit"/>
              </a:rPr>
              <a:t>Change out any burnt-out bulbs as soon as they go out. If you can’t reach the bulb and don’t have good strength or balance to use a step stool, ask a friend, neighbor, or family member for help.  Consider using LED lightbulbs as they last longer and don’t need to be changed out as often.</a:t>
            </a:r>
          </a:p>
          <a:p>
            <a:pPr algn="l">
              <a:buFont typeface="Arial" panose="020B0604020202020204" pitchFamily="34" charset="0"/>
              <a:buChar char="•"/>
            </a:pPr>
            <a:r>
              <a:rPr lang="en-US" b="0" i="0" dirty="0">
                <a:solidFill>
                  <a:srgbClr val="222222"/>
                </a:solidFill>
                <a:effectLst/>
                <a:latin typeface="inherit"/>
              </a:rPr>
              <a:t>Put nightlights in hallways, bedrooms, and bathrooms. </a:t>
            </a:r>
          </a:p>
          <a:p>
            <a:pPr algn="l">
              <a:buFont typeface="Arial" panose="020B0604020202020204" pitchFamily="34" charset="0"/>
              <a:buChar char="•"/>
            </a:pPr>
            <a:r>
              <a:rPr lang="en-US" b="0" i="0" dirty="0">
                <a:solidFill>
                  <a:srgbClr val="222222"/>
                </a:solidFill>
                <a:effectLst/>
                <a:latin typeface="inherit"/>
              </a:rPr>
              <a:t>Install additional lights in dimly lit places such as staircases. </a:t>
            </a:r>
          </a:p>
          <a:p>
            <a:pPr algn="l">
              <a:buFont typeface="Arial" panose="020B0604020202020204" pitchFamily="34" charset="0"/>
              <a:buChar char="•"/>
            </a:pPr>
            <a:r>
              <a:rPr lang="en-US" b="0" i="0" dirty="0">
                <a:solidFill>
                  <a:srgbClr val="222222"/>
                </a:solidFill>
                <a:effectLst/>
                <a:latin typeface="inherit"/>
              </a:rPr>
              <a:t>Always turn on the lights before going up and down stairs or down hallways.</a:t>
            </a:r>
          </a:p>
          <a:p>
            <a:pPr algn="l">
              <a:buFont typeface="Arial" panose="020B0604020202020204" pitchFamily="34" charset="0"/>
              <a:buChar char="•"/>
            </a:pPr>
            <a:r>
              <a:rPr lang="en-US" b="0" i="0" dirty="0">
                <a:solidFill>
                  <a:srgbClr val="222222"/>
                </a:solidFill>
                <a:effectLst/>
                <a:latin typeface="inherit"/>
              </a:rPr>
              <a:t>If you have light switches that are in odd-to-reach places, such as in the middle of a room, ensure you have a path free of clutter and other fall hazards to the switch(es). </a:t>
            </a:r>
          </a:p>
          <a:p>
            <a:endParaRPr lang="en-US" b="0" i="0" dirty="0">
              <a:solidFill>
                <a:srgbClr val="222222"/>
              </a:solidFill>
              <a:effectLst/>
              <a:highlight>
                <a:srgbClr val="FAFBFC"/>
              </a:highlight>
              <a:latin typeface="Work Sans" pitchFamily="2" charset="0"/>
            </a:endParaRPr>
          </a:p>
        </p:txBody>
      </p:sp>
      <p:sp>
        <p:nvSpPr>
          <p:cNvPr id="4" name="Slide Number Placeholder 3">
            <a:extLst>
              <a:ext uri="{FF2B5EF4-FFF2-40B4-BE49-F238E27FC236}">
                <a16:creationId xmlns:a16="http://schemas.microsoft.com/office/drawing/2014/main" id="{C7867568-F685-C288-6340-335E9E8BEBD8}"/>
              </a:ext>
            </a:extLst>
          </p:cNvPr>
          <p:cNvSpPr>
            <a:spLocks noGrp="1"/>
          </p:cNvSpPr>
          <p:nvPr>
            <p:ph type="sldNum" sz="quarter" idx="5"/>
          </p:nvPr>
        </p:nvSpPr>
        <p:spPr/>
        <p:txBody>
          <a:bodyPr/>
          <a:lstStyle/>
          <a:p>
            <a:fld id="{17B8227F-E38B-4970-95F7-C07654870B7B}" type="slidenum">
              <a:rPr lang="en-US" smtClean="0"/>
              <a:t>13</a:t>
            </a:fld>
            <a:endParaRPr lang="en-US"/>
          </a:p>
        </p:txBody>
      </p:sp>
    </p:spTree>
    <p:extLst>
      <p:ext uri="{BB962C8B-B14F-4D97-AF65-F5344CB8AC3E}">
        <p14:creationId xmlns:p14="http://schemas.microsoft.com/office/powerpoint/2010/main" val="343290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Our vision changes as we age, impacting contrast sensitivity, glare, depth perception, peripheral vision, and requiring more light to see. Research shows that impaired vision more than doubles the risk of falls among older adults. Combined vision and hearing impairment further increase this risk, as both senses are crucial for balance and mobility.</a:t>
            </a:r>
          </a:p>
          <a:p>
            <a:endParaRPr lang="en-US" dirty="0"/>
          </a:p>
          <a:p>
            <a:r>
              <a:rPr lang="en-US" dirty="0"/>
              <a:t>Vision changes can be challenging. They may cause you to push yourself without accommodations or lead to isolation due to vision changes, which can increase the risk of falls. Reduced activity from isolation can lead to decreased muscle strength and balance, further heightening the risk.</a:t>
            </a:r>
          </a:p>
          <a:p>
            <a:endParaRPr lang="en-US" dirty="0"/>
          </a:p>
          <a:p>
            <a:r>
              <a:rPr lang="en-US" dirty="0"/>
              <a:t>Falls often occur from missing the last step or a slope because trifocals distort depth perception. Consider using separate glasses for distance and close vision. Simple changes like different lens colors in sunglasses can also help outdoors.</a:t>
            </a:r>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14</a:t>
            </a:fld>
            <a:endParaRPr lang="en-US"/>
          </a:p>
        </p:txBody>
      </p:sp>
    </p:spTree>
    <p:extLst>
      <p:ext uri="{BB962C8B-B14F-4D97-AF65-F5344CB8AC3E}">
        <p14:creationId xmlns:p14="http://schemas.microsoft.com/office/powerpoint/2010/main" val="1805854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Throw rugs are common fall hazards. They often bunch up, causing loss of balance and falls. Use mats with heavy-backed rubber bottoms to stay in place and avoid those with turned-up corners. If you use a cane or walker, you're at a higher risk of tripping over throw rugs, so it's best to remove them.</a:t>
            </a:r>
          </a:p>
          <a:p>
            <a:endParaRPr lang="en-US" dirty="0"/>
          </a:p>
          <a:p>
            <a:r>
              <a:rPr lang="en-US" dirty="0"/>
              <a:t>In the bathroom, use anti-slip adhesive safety strips instead of mats in the bathtub. Ensure bathmats have non-slip bottoms to prevent slipping.</a:t>
            </a:r>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15</a:t>
            </a:fld>
            <a:endParaRPr lang="en-US"/>
          </a:p>
        </p:txBody>
      </p:sp>
    </p:spTree>
    <p:extLst>
      <p:ext uri="{BB962C8B-B14F-4D97-AF65-F5344CB8AC3E}">
        <p14:creationId xmlns:p14="http://schemas.microsoft.com/office/powerpoint/2010/main" val="2255783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When you're in a hurry, you might not notice fall hazards like curbs or pets. Even if you're running behind, it's important to slow down and be aware of your surroundings.</a:t>
            </a:r>
          </a:p>
          <a:p>
            <a:endParaRPr lang="en-US" b="0" i="0" dirty="0">
              <a:solidFill>
                <a:srgbClr val="222222"/>
              </a:solidFill>
              <a:effectLst/>
              <a:highlight>
                <a:srgbClr val="FAFBFC"/>
              </a:highlight>
              <a:latin typeface="Work Sans" pitchFamily="2" charset="0"/>
            </a:endParaRPr>
          </a:p>
        </p:txBody>
      </p:sp>
      <p:sp>
        <p:nvSpPr>
          <p:cNvPr id="4" name="Slide Number Placeholder 3"/>
          <p:cNvSpPr>
            <a:spLocks noGrp="1"/>
          </p:cNvSpPr>
          <p:nvPr>
            <p:ph type="sldNum" sz="quarter" idx="5"/>
          </p:nvPr>
        </p:nvSpPr>
        <p:spPr/>
        <p:txBody>
          <a:bodyPr/>
          <a:lstStyle/>
          <a:p>
            <a:fld id="{17B8227F-E38B-4970-95F7-C07654870B7B}" type="slidenum">
              <a:rPr lang="en-US" smtClean="0"/>
              <a:t>16</a:t>
            </a:fld>
            <a:endParaRPr lang="en-US"/>
          </a:p>
        </p:txBody>
      </p:sp>
    </p:spTree>
    <p:extLst>
      <p:ext uri="{BB962C8B-B14F-4D97-AF65-F5344CB8AC3E}">
        <p14:creationId xmlns:p14="http://schemas.microsoft.com/office/powerpoint/2010/main" val="297071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Stay present in the moment. Avoid rushing and distractions, especially on uneven surfaces or in unfamiliar areas. Uneven pavement, grass, or sidewalks are common hazards. When walking, take your time and scan ahead. Consider using walking sticks or a cane for extra support, and be cautious on windy and rainy days. Some crosswalks without gritty texture can be very slippery when wet.</a:t>
            </a:r>
          </a:p>
          <a:p>
            <a:endParaRPr lang="en-US" b="1" dirty="0"/>
          </a:p>
          <a:p>
            <a:r>
              <a:rPr lang="en-US" b="0" i="0" dirty="0">
                <a:solidFill>
                  <a:srgbClr val="222222"/>
                </a:solidFill>
                <a:effectLst/>
                <a:latin typeface="Work Sans" pitchFamily="2" charset="0"/>
              </a:rPr>
              <a:t>Have</a:t>
            </a:r>
            <a:r>
              <a:rPr lang="en-US" b="1" i="0" dirty="0">
                <a:solidFill>
                  <a:srgbClr val="222222"/>
                </a:solidFill>
                <a:effectLst/>
                <a:latin typeface="Work Sans" pitchFamily="2" charset="0"/>
              </a:rPr>
              <a:t> three points of contact </a:t>
            </a:r>
            <a:r>
              <a:rPr lang="en-US" b="0" i="0" dirty="0">
                <a:solidFill>
                  <a:srgbClr val="222222"/>
                </a:solidFill>
                <a:effectLst/>
                <a:latin typeface="Work Sans" pitchFamily="2" charset="0"/>
              </a:rPr>
              <a:t>no matter what you are doing. For example, if you are walking up your staircase or getting in and out of the shower, you want to have two hands and one foot or two feet and one hand in contact with something sturdy. </a:t>
            </a:r>
            <a:endParaRPr lang="en-US" b="1" dirty="0"/>
          </a:p>
        </p:txBody>
      </p:sp>
      <p:sp>
        <p:nvSpPr>
          <p:cNvPr id="4" name="Slide Number Placeholder 3"/>
          <p:cNvSpPr>
            <a:spLocks noGrp="1"/>
          </p:cNvSpPr>
          <p:nvPr>
            <p:ph type="sldNum" sz="quarter" idx="5"/>
          </p:nvPr>
        </p:nvSpPr>
        <p:spPr/>
        <p:txBody>
          <a:bodyPr/>
          <a:lstStyle/>
          <a:p>
            <a:fld id="{17B8227F-E38B-4970-95F7-C07654870B7B}" type="slidenum">
              <a:rPr lang="en-US" smtClean="0"/>
              <a:t>17</a:t>
            </a:fld>
            <a:endParaRPr lang="en-US"/>
          </a:p>
        </p:txBody>
      </p:sp>
    </p:spTree>
    <p:extLst>
      <p:ext uri="{BB962C8B-B14F-4D97-AF65-F5344CB8AC3E}">
        <p14:creationId xmlns:p14="http://schemas.microsoft.com/office/powerpoint/2010/main" val="2096122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Rushing can lead to falls. Whether you're hurrying to answer the phone, see who rang the doorbell, or even rushing to the bathroom, your risk increases as you may not be as attentive or aware of hazards. While avoiding rushing and taking your time is ideal, it can be challenging when you have to go to the bathroom. Bladder or bowel problems (incontinence) and decreased ability to "hold it" increase your fall risk.</a:t>
            </a:r>
          </a:p>
        </p:txBody>
      </p:sp>
      <p:sp>
        <p:nvSpPr>
          <p:cNvPr id="4" name="Slide Number Placeholder 3"/>
          <p:cNvSpPr>
            <a:spLocks noGrp="1"/>
          </p:cNvSpPr>
          <p:nvPr>
            <p:ph type="sldNum" sz="quarter" idx="5"/>
          </p:nvPr>
        </p:nvSpPr>
        <p:spPr/>
        <p:txBody>
          <a:bodyPr/>
          <a:lstStyle/>
          <a:p>
            <a:fld id="{17B8227F-E38B-4970-95F7-C07654870B7B}" type="slidenum">
              <a:rPr lang="en-US" smtClean="0"/>
              <a:t>18</a:t>
            </a:fld>
            <a:endParaRPr lang="en-US"/>
          </a:p>
        </p:txBody>
      </p:sp>
    </p:spTree>
    <p:extLst>
      <p:ext uri="{BB962C8B-B14F-4D97-AF65-F5344CB8AC3E}">
        <p14:creationId xmlns:p14="http://schemas.microsoft.com/office/powerpoint/2010/main" val="756498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2081" rtl="0" eaLnBrk="1" fontAlgn="auto" latinLnBrk="0" hangingPunct="1">
              <a:lnSpc>
                <a:spcPct val="100000"/>
              </a:lnSpc>
              <a:spcBef>
                <a:spcPts val="0"/>
              </a:spcBef>
              <a:spcAft>
                <a:spcPts val="0"/>
              </a:spcAft>
              <a:buClrTx/>
              <a:buSzTx/>
              <a:buFontTx/>
              <a:buNone/>
              <a:tabLst/>
              <a:defRPr/>
            </a:pPr>
            <a:r>
              <a:rPr lang="en-US" b="1" dirty="0"/>
              <a:t>Presenter: When people fall, they might get scared of falling again. This fear can make them stop doing activities that help keep them strong and balanced. When they avoid activity, they lose strength and balance, which actually makes them more likely to fall again. It's important to encourage safe, regular activity and help people overcome their fear of falling.</a:t>
            </a:r>
          </a:p>
          <a:p>
            <a:pPr defTabSz="952081">
              <a:defRPr/>
            </a:pPr>
            <a:endParaRPr lang="en-US" dirty="0"/>
          </a:p>
          <a:p>
            <a:pPr defTabSz="952081">
              <a:defRPr/>
            </a:pPr>
            <a:r>
              <a:rPr lang="en-US" dirty="0"/>
              <a:t>For example 3-5</a:t>
            </a:r>
            <a:r>
              <a:rPr lang="en-US" baseline="0" dirty="0"/>
              <a:t> weeks of inactivity can lead to 50% decrease in muscle strength.</a:t>
            </a:r>
          </a:p>
          <a:p>
            <a:pPr defTabSz="952081">
              <a:defRPr/>
            </a:pPr>
            <a:endParaRPr lang="en-US" baseline="0" dirty="0"/>
          </a:p>
          <a:p>
            <a:pPr defTabSz="952081">
              <a:defRPr/>
            </a:pPr>
            <a:r>
              <a:rPr lang="en-US" i="1" dirty="0"/>
              <a:t>Source:  </a:t>
            </a:r>
            <a:r>
              <a:rPr lang="en-US" i="1" dirty="0">
                <a:hlinkClick r:id="rId3"/>
              </a:rPr>
              <a:t>https://adaa.org/living-wtih-anxiety/older-adults/fear-of-falling</a:t>
            </a:r>
            <a:r>
              <a:rPr lang="en-US" i="1" dirty="0"/>
              <a:t>, author Julie </a:t>
            </a:r>
            <a:r>
              <a:rPr lang="en-US" i="1" dirty="0" err="1"/>
              <a:t>Loebeck</a:t>
            </a:r>
            <a:r>
              <a:rPr lang="en-US" i="1" dirty="0"/>
              <a:t> Wetherall, PhD, Assoc Professor Dept of Psychiatry, University of California, San Diego,  Anxiety &amp; </a:t>
            </a:r>
            <a:r>
              <a:rPr lang="en-US" i="1" dirty="0" err="1"/>
              <a:t>DePeression</a:t>
            </a:r>
            <a:r>
              <a:rPr lang="en-US" i="1" dirty="0"/>
              <a:t> Association of America, May 2018</a:t>
            </a:r>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19</a:t>
            </a:fld>
            <a:endParaRPr lang="en-US"/>
          </a:p>
        </p:txBody>
      </p:sp>
    </p:spTree>
    <p:extLst>
      <p:ext uri="{BB962C8B-B14F-4D97-AF65-F5344CB8AC3E}">
        <p14:creationId xmlns:p14="http://schemas.microsoft.com/office/powerpoint/2010/main" val="393885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Does anyone have an experience regarding falls that they would like to share?</a:t>
            </a:r>
          </a:p>
          <a:p>
            <a:endParaRPr lang="en-US" dirty="0"/>
          </a:p>
          <a:p>
            <a:r>
              <a:rPr lang="en-US" dirty="0"/>
              <a:t>*Allow for approximately 5-7 minutes of sharing</a:t>
            </a:r>
          </a:p>
          <a:p>
            <a:r>
              <a:rPr lang="en-US" dirty="0"/>
              <a:t>*Follow up the story with an open-ended questions such as:</a:t>
            </a:r>
          </a:p>
          <a:p>
            <a:r>
              <a:rPr lang="en-US" dirty="0"/>
              <a:t>	</a:t>
            </a:r>
            <a:r>
              <a:rPr lang="en-US" b="1" dirty="0"/>
              <a:t>- What did you learn from that experience?</a:t>
            </a:r>
          </a:p>
          <a:p>
            <a:r>
              <a:rPr lang="en-US" b="1" dirty="0"/>
              <a:t>	- Was there anything you did differently after your fall?</a:t>
            </a:r>
          </a:p>
          <a:p>
            <a:endParaRPr lang="en-US" dirty="0"/>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2</a:t>
            </a:fld>
            <a:endParaRPr lang="en-US"/>
          </a:p>
        </p:txBody>
      </p:sp>
    </p:spTree>
    <p:extLst>
      <p:ext uri="{BB962C8B-B14F-4D97-AF65-F5344CB8AC3E}">
        <p14:creationId xmlns:p14="http://schemas.microsoft.com/office/powerpoint/2010/main" val="204022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6113"/>
            <a:ext cx="5584825" cy="3141662"/>
          </a:xfrm>
        </p:spPr>
      </p:sp>
      <p:sp>
        <p:nvSpPr>
          <p:cNvPr id="3" name="Notes Placeholder 2"/>
          <p:cNvSpPr>
            <a:spLocks noGrp="1"/>
          </p:cNvSpPr>
          <p:nvPr>
            <p:ph type="body" idx="1"/>
          </p:nvPr>
        </p:nvSpPr>
        <p:spPr/>
        <p:txBody>
          <a:bodyPr/>
          <a:lstStyle/>
          <a:p>
            <a:r>
              <a:rPr lang="en-US" b="1" dirty="0"/>
              <a:t>Presenter: There are Physical Therapists in our community who specialize in balance, known as Vestibular Therapists. Vestibular Therapy is a type of physical therapy that helps manage balance problems and dizziness. This includes dizziness, feeling unsteady or off balance, vertigo (spinning sensation), and issues with vision during head movements.</a:t>
            </a:r>
          </a:p>
          <a:p>
            <a:endParaRPr lang="en-US" b="1" dirty="0"/>
          </a:p>
          <a:p>
            <a:r>
              <a:rPr lang="en-US" b="1" dirty="0"/>
              <a:t>I am going to show you two examples of balance exercises, these are part of a 7-week program called Stepping On.</a:t>
            </a:r>
          </a:p>
          <a:p>
            <a:endParaRPr lang="en-US" dirty="0"/>
          </a:p>
          <a:p>
            <a:r>
              <a:rPr lang="en-US" b="1" dirty="0"/>
              <a:t>--Heel-Toe Standing:</a:t>
            </a:r>
            <a:r>
              <a:rPr lang="en-US" dirty="0"/>
              <a:t> This exercise challenges your balance and is one of the most difficult for individuals. It's not about taking steps but holding your balance. Place one foot (the heel) directly in front of the other foot's toes and hold. Then switch feet and hold again. The closer together and more in a straight line your feet are, the harder it is to maintain balance.</a:t>
            </a:r>
          </a:p>
          <a:p>
            <a:endParaRPr lang="en-US" baseline="0" dirty="0"/>
          </a:p>
          <a:p>
            <a:r>
              <a:rPr lang="en-US" baseline="0" dirty="0"/>
              <a:t>--</a:t>
            </a:r>
            <a:r>
              <a:rPr lang="en-US" b="1" dirty="0"/>
              <a:t>Heel-Toe (Tandem) Walking:</a:t>
            </a:r>
            <a:r>
              <a:rPr lang="en-US" dirty="0"/>
              <a:t> Walk as if you're on a tightrope, placing one foot directly in front of the other and walking slowly. This exercise improves balance and is useful for navigating narrow areas, such as crowded stores during the holidays, bleachers at sporting events or concerts, and narrow paths to avoid ice.</a:t>
            </a:r>
          </a:p>
          <a:p>
            <a:r>
              <a:rPr lang="en-US" dirty="0"/>
              <a:t>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 examples (not pictured) but time permitting  sit-to-stand,  sideways walking.   </a:t>
            </a:r>
            <a:endParaRPr lang="en-US" dirty="0"/>
          </a:p>
          <a:p>
            <a:r>
              <a:rPr lang="en-US" b="1" dirty="0"/>
              <a:t>Sit-to-Stand:</a:t>
            </a:r>
            <a:r>
              <a:rPr lang="en-US" dirty="0"/>
              <a:t> Practice moving from a seated to a standing position without using your hands. This exercise strengthens leg muscles and enhances your ability to get up from chairs, which is essential in daily activities.</a:t>
            </a:r>
          </a:p>
          <a:p>
            <a:r>
              <a:rPr lang="en-US" b="1" dirty="0"/>
              <a:t>Sideways Walking:</a:t>
            </a:r>
            <a:r>
              <a:rPr lang="en-US" dirty="0"/>
              <a:t> Walk sideways by stepping one foot out and then bringing the other to meet it. This exercise improves lateral stability, helping you maintain balance when moving sideways through tight spaces or when avoiding obstacles.</a:t>
            </a:r>
          </a:p>
          <a:p>
            <a:endParaRPr lang="en-US" baseline="0" dirty="0"/>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20</a:t>
            </a:fld>
            <a:endParaRPr lang="en-US"/>
          </a:p>
        </p:txBody>
      </p:sp>
    </p:spTree>
    <p:extLst>
      <p:ext uri="{BB962C8B-B14F-4D97-AF65-F5344CB8AC3E}">
        <p14:creationId xmlns:p14="http://schemas.microsoft.com/office/powerpoint/2010/main" val="3384379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Loss of strength is closely related to falls prevention. One effective strength exercise is heel/toe raises. This exercise helps strengthen your ankles. If you are bumped or pushed from behind, your ankles will be the first to react to keep you upright.</a:t>
            </a:r>
          </a:p>
          <a:p>
            <a:endParaRPr lang="en-US" dirty="0"/>
          </a:p>
          <a:p>
            <a:r>
              <a:rPr lang="en-US" b="1" dirty="0"/>
              <a:t>Heel/Toe Raises:</a:t>
            </a:r>
            <a:endParaRPr lang="en-US" dirty="0"/>
          </a:p>
          <a:p>
            <a:pPr>
              <a:buFont typeface="+mj-lt"/>
              <a:buAutoNum type="arabicPeriod"/>
            </a:pPr>
            <a:r>
              <a:rPr lang="en-US" dirty="0"/>
              <a:t>Stand with your feet hip-width apart.</a:t>
            </a:r>
          </a:p>
          <a:p>
            <a:pPr>
              <a:buFont typeface="+mj-lt"/>
              <a:buAutoNum type="arabicPeriod"/>
            </a:pPr>
            <a:r>
              <a:rPr lang="en-US" dirty="0"/>
              <a:t>Slowly raise your heels off the ground, standing on your toes.</a:t>
            </a:r>
          </a:p>
          <a:p>
            <a:pPr>
              <a:buFont typeface="+mj-lt"/>
              <a:buAutoNum type="arabicPeriod"/>
            </a:pPr>
            <a:r>
              <a:rPr lang="en-US" dirty="0"/>
              <a:t>Hold for a few seconds, then lower your heels back down.</a:t>
            </a:r>
          </a:p>
          <a:p>
            <a:pPr>
              <a:buFont typeface="+mj-lt"/>
              <a:buAutoNum type="arabicPeriod"/>
            </a:pPr>
            <a:r>
              <a:rPr lang="en-US" dirty="0"/>
              <a:t>Next, raise your toes off the ground, standing on your heels.</a:t>
            </a:r>
          </a:p>
          <a:p>
            <a:pPr>
              <a:buFont typeface="+mj-lt"/>
              <a:buAutoNum type="arabicPeriod"/>
            </a:pPr>
            <a:r>
              <a:rPr lang="en-US" dirty="0"/>
              <a:t>Hold for a few seconds, then lower your toes back down.</a:t>
            </a:r>
          </a:p>
          <a:p>
            <a:pPr>
              <a:buFont typeface="+mj-lt"/>
              <a:buAutoNum type="arabicPeriod"/>
            </a:pPr>
            <a:r>
              <a:rPr lang="en-US" dirty="0"/>
              <a:t>Repeat this exercise 10-15 times for each set.</a:t>
            </a:r>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21</a:t>
            </a:fld>
            <a:endParaRPr lang="en-US"/>
          </a:p>
        </p:txBody>
      </p:sp>
    </p:spTree>
    <p:extLst>
      <p:ext uri="{BB962C8B-B14F-4D97-AF65-F5344CB8AC3E}">
        <p14:creationId xmlns:p14="http://schemas.microsoft.com/office/powerpoint/2010/main" val="1085122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6113"/>
            <a:ext cx="5584825" cy="3141662"/>
          </a:xfrm>
        </p:spPr>
      </p:sp>
      <p:sp>
        <p:nvSpPr>
          <p:cNvPr id="3" name="Notes Placeholder 2"/>
          <p:cNvSpPr>
            <a:spLocks noGrp="1"/>
          </p:cNvSpPr>
          <p:nvPr>
            <p:ph type="body" idx="1"/>
          </p:nvPr>
        </p:nvSpPr>
        <p:spPr/>
        <p:txBody>
          <a:bodyPr/>
          <a:lstStyle/>
          <a:p>
            <a:pPr defTabSz="932863">
              <a:defRPr/>
            </a:pPr>
            <a:r>
              <a:rPr lang="en-US" b="1" dirty="0"/>
              <a:t>Presenter: Certain medications can increase the risk of falling, including sleeping pills, anxiety or depression medications, and those that can suddenly lower blood pressure. If you take four or more different types of medications regularly, your fall risk may be higher. Ask your provider or pharmacist to review all your prescriptions, over-the-counter medicines, and supplements annually, or any time a medication is added or changed, to check if you are at risk for a fall.</a:t>
            </a:r>
          </a:p>
          <a:p>
            <a:endParaRPr lang="en-US" dirty="0"/>
          </a:p>
          <a:p>
            <a:r>
              <a:rPr lang="en-US" b="0" i="0" dirty="0">
                <a:solidFill>
                  <a:srgbClr val="370E00"/>
                </a:solidFill>
                <a:effectLst/>
                <a:highlight>
                  <a:srgbClr val="FFFFFF"/>
                </a:highlight>
                <a:latin typeface="Google Sans"/>
              </a:rPr>
              <a:t>In 2017, 94% of older adults received a prescription for a fall risk increasing drug (FRID), up from 57% in 1999. This increase in FRID use coincides with a more than doubling in the rate of fall-related deaths among older adults during the same medication,.</a:t>
            </a:r>
          </a:p>
          <a:p>
            <a:endParaRPr lang="en-US" b="0" i="0" dirty="0">
              <a:solidFill>
                <a:srgbClr val="370E00"/>
              </a:solidFill>
              <a:effectLst/>
              <a:highlight>
                <a:srgbClr val="FFFFFF"/>
              </a:highlight>
              <a:latin typeface="Google Sans"/>
            </a:endParaRPr>
          </a:p>
          <a:p>
            <a:r>
              <a:rPr lang="en-US" b="0" i="1" dirty="0">
                <a:solidFill>
                  <a:srgbClr val="370E00"/>
                </a:solidFill>
                <a:effectLst/>
                <a:highlight>
                  <a:srgbClr val="FFFFFF"/>
                </a:highlight>
                <a:latin typeface="Google Sans"/>
              </a:rPr>
              <a:t>Source: The Washington Post: https://www.washingtonpost.com/health/elderly-falls-prescription-medication-risk/2021/06/10/989dd668-c30c-11eb-9a8d-f95d7724967c_story.html</a:t>
            </a:r>
          </a:p>
          <a:p>
            <a:r>
              <a:rPr lang="en-US" b="0" i="0">
                <a:solidFill>
                  <a:srgbClr val="370E00"/>
                </a:solidFill>
                <a:effectLst/>
                <a:highlight>
                  <a:srgbClr val="FFFFFF"/>
                </a:highlight>
                <a:latin typeface="Google Sans"/>
              </a:rPr>
              <a:t>_______________________________________________________________________</a:t>
            </a:r>
            <a:endParaRPr lang="en-US" b="0" i="0" dirty="0">
              <a:solidFill>
                <a:srgbClr val="370E00"/>
              </a:solidFill>
              <a:effectLst/>
              <a:highlight>
                <a:srgbClr val="FFFFFF"/>
              </a:highligh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70E00"/>
                </a:solidFill>
                <a:effectLst/>
                <a:highlight>
                  <a:srgbClr val="FFFF00"/>
                </a:highlight>
                <a:latin typeface="Google Sans"/>
              </a:rPr>
              <a:t>HANDOUT the medication list , explain </a:t>
            </a:r>
            <a:r>
              <a:rPr lang="en-US" b="1" dirty="0">
                <a:highlight>
                  <a:srgbClr val="FFFF00"/>
                </a:highlight>
              </a:rPr>
              <a:t>Never stop taking a prescribed medication without consulting your doctor. If you notice a medication you're taking on the list, talk to your doctor about whether there is a less risky alternative that can provide the same benefit. Your doctor can evaluate the risks and benefits.</a:t>
            </a:r>
            <a:endParaRPr lang="en-US" b="1" i="0" dirty="0">
              <a:solidFill>
                <a:srgbClr val="370E00"/>
              </a:solidFill>
              <a:effectLst/>
              <a:highlight>
                <a:srgbClr val="FFFF00"/>
              </a:highlight>
              <a:latin typeface="Google Sans"/>
            </a:endParaRPr>
          </a:p>
          <a:p>
            <a:endParaRPr lang="en-US" b="0" i="0" dirty="0">
              <a:solidFill>
                <a:srgbClr val="370E00"/>
              </a:solidFill>
              <a:effectLst/>
              <a:highlight>
                <a:srgbClr val="FFFFFF"/>
              </a:highlight>
              <a:latin typeface="Google Sans"/>
            </a:endParaRPr>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22</a:t>
            </a:fld>
            <a:endParaRPr lang="en-US"/>
          </a:p>
        </p:txBody>
      </p:sp>
    </p:spTree>
    <p:extLst>
      <p:ext uri="{BB962C8B-B14F-4D97-AF65-F5344CB8AC3E}">
        <p14:creationId xmlns:p14="http://schemas.microsoft.com/office/powerpoint/2010/main" val="297609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357030" defTabSz="933237"/>
            <a:r>
              <a:rPr lang="en-US" b="1" dirty="0"/>
              <a:t>Presenter: Some Fall Risk-Increasing Drugs (FRIDs) dilate blood vessels, causing orthostasis—dizziness that occurs when standing up too quickly from a seated position. This effect can contribute to falls in older adults.</a:t>
            </a:r>
          </a:p>
          <a:p>
            <a:pPr marL="0" lvl="2" indent="-357030" defTabSz="933237"/>
            <a:endParaRPr lang="en-US" dirty="0"/>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23</a:t>
            </a:fld>
            <a:endParaRPr lang="en-US"/>
          </a:p>
        </p:txBody>
      </p:sp>
    </p:spTree>
    <p:extLst>
      <p:ext uri="{BB962C8B-B14F-4D97-AF65-F5344CB8AC3E}">
        <p14:creationId xmlns:p14="http://schemas.microsoft.com/office/powerpoint/2010/main" val="1121552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As we age, our body's ability to metabolize medications changes. This means that medications may not work the same way they did when we were younger. It is essential to regularly review medications with a healthcare provider to ensure they are still effective and safe.</a:t>
            </a:r>
          </a:p>
          <a:p>
            <a:endParaRPr lang="en-US" dirty="0"/>
          </a:p>
          <a:p>
            <a:r>
              <a:rPr lang="en-US" b="1" dirty="0"/>
              <a:t>With more medications, the chances of drug interactions and side effects increase. It's important to regularly review all medications with a healthcare provider to manage these risks effectively.</a:t>
            </a:r>
          </a:p>
          <a:p>
            <a:endParaRPr lang="en-US" dirty="0"/>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24</a:t>
            </a:fld>
            <a:endParaRPr lang="en-US"/>
          </a:p>
        </p:txBody>
      </p:sp>
    </p:spTree>
    <p:extLst>
      <p:ext uri="{BB962C8B-B14F-4D97-AF65-F5344CB8AC3E}">
        <p14:creationId xmlns:p14="http://schemas.microsoft.com/office/powerpoint/2010/main" val="3942190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Over-the-counter drugs containing diphenhydramine, such as Benadryl, Tylenol PM, and Advil PM, can also increase the risk of falls. These medications can cause drowsiness, dizziness, and impaired coordination, making it more likely for individuals, especially older adults, to experience falls.</a:t>
            </a:r>
          </a:p>
          <a:p>
            <a:endParaRPr lang="en-US" dirty="0"/>
          </a:p>
          <a:p>
            <a:r>
              <a:rPr lang="en-US" b="1" dirty="0"/>
              <a:t>Alcohol and other substances can increase your risk of falling, especially as you age. Your body may react differently to alcohol, affecting your reaction time, coordination, and balance. This risk is higher if you mix alcohol with your medications. Talk to your provider or pharmacist to ensure it’s safe.</a:t>
            </a:r>
          </a:p>
          <a:p>
            <a:endParaRPr lang="en-US" dirty="0"/>
          </a:p>
          <a:p>
            <a:r>
              <a:rPr lang="en-US" dirty="0"/>
              <a:t>Other substances like marijuana can also increase your fall risk and interact with your medications. Be mindful of how your body changes with age and how anything you consume might impact your risk of falling.</a:t>
            </a:r>
          </a:p>
          <a:p>
            <a:endParaRPr lang="en-US" dirty="0"/>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25</a:t>
            </a:fld>
            <a:endParaRPr lang="en-US"/>
          </a:p>
        </p:txBody>
      </p:sp>
    </p:spTree>
    <p:extLst>
      <p:ext uri="{BB962C8B-B14F-4D97-AF65-F5344CB8AC3E}">
        <p14:creationId xmlns:p14="http://schemas.microsoft.com/office/powerpoint/2010/main" val="1559968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Here are some questions you can consider asking your doctor or pharmacist about your medications.</a:t>
            </a:r>
          </a:p>
          <a:p>
            <a:endParaRPr lang="en-US" dirty="0"/>
          </a:p>
          <a:p>
            <a:r>
              <a:rPr lang="en-US" i="1" dirty="0"/>
              <a:t>*Encourage the audience to review this slide and prepare for their next visit with their provider. These questions are also listed on the medication handout.</a:t>
            </a:r>
          </a:p>
        </p:txBody>
      </p:sp>
      <p:sp>
        <p:nvSpPr>
          <p:cNvPr id="4" name="Slide Number Placeholder 3"/>
          <p:cNvSpPr>
            <a:spLocks noGrp="1"/>
          </p:cNvSpPr>
          <p:nvPr>
            <p:ph type="sldNum" sz="quarter" idx="5"/>
          </p:nvPr>
        </p:nvSpPr>
        <p:spPr/>
        <p:txBody>
          <a:bodyPr/>
          <a:lstStyle/>
          <a:p>
            <a:fld id="{17B8227F-E38B-4970-95F7-C07654870B7B}" type="slidenum">
              <a:rPr lang="en-US" smtClean="0"/>
              <a:t>26</a:t>
            </a:fld>
            <a:endParaRPr lang="en-US"/>
          </a:p>
        </p:txBody>
      </p:sp>
    </p:spTree>
    <p:extLst>
      <p:ext uri="{BB962C8B-B14F-4D97-AF65-F5344CB8AC3E}">
        <p14:creationId xmlns:p14="http://schemas.microsoft.com/office/powerpoint/2010/main" val="3482133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Many medical conditions can increase the risk of falling, particularly those that affect balance, mobility, or vision.</a:t>
            </a:r>
          </a:p>
          <a:p>
            <a:endParaRPr lang="en-US" dirty="0"/>
          </a:p>
          <a:p>
            <a:pPr>
              <a:buFont typeface="Arial" panose="020B0604020202020204" pitchFamily="34" charset="0"/>
              <a:buChar char="•"/>
            </a:pPr>
            <a:r>
              <a:rPr lang="en-US" b="1" dirty="0"/>
              <a:t>Balance:</a:t>
            </a:r>
            <a:r>
              <a:rPr lang="en-US" dirty="0"/>
              <a:t> Diabetes can reduce feeling in the feet, and strokes can affect balance. Other conditions that impact balance include heart disease, thyroid problems, nerve issues, and problems with the feet or blood vessels.</a:t>
            </a:r>
          </a:p>
          <a:p>
            <a:pPr>
              <a:buFont typeface="Arial" panose="020B0604020202020204" pitchFamily="34" charset="0"/>
              <a:buChar char="•"/>
            </a:pPr>
            <a:r>
              <a:rPr lang="en-US" b="1" dirty="0"/>
              <a:t>Mobility:</a:t>
            </a:r>
            <a:r>
              <a:rPr lang="en-US" dirty="0"/>
              <a:t> Conditions like sarcopenia (age-related loss of muscle mass) can make it harder to walk, get up from a chair, or step up onto a curb.</a:t>
            </a:r>
          </a:p>
          <a:p>
            <a:pPr>
              <a:buFont typeface="Arial" panose="020B0604020202020204" pitchFamily="34" charset="0"/>
              <a:buChar char="•"/>
            </a:pPr>
            <a:r>
              <a:rPr lang="en-US" b="1" dirty="0"/>
              <a:t>Vision:</a:t>
            </a:r>
            <a:r>
              <a:rPr lang="en-US" dirty="0"/>
              <a:t> Impaired vision can increase the risk of falling.</a:t>
            </a:r>
          </a:p>
          <a:p>
            <a:pPr>
              <a:buFont typeface="Arial" panose="020B0604020202020204" pitchFamily="34" charset="0"/>
              <a:buChar char="•"/>
            </a:pPr>
            <a:endParaRPr lang="en-US" dirty="0"/>
          </a:p>
          <a:p>
            <a:r>
              <a:rPr lang="en-US" b="1" dirty="0"/>
              <a:t>Additionally, medications you might be taking for these conditions can further contribute to fall risk.</a:t>
            </a:r>
          </a:p>
          <a:p>
            <a:br>
              <a:rPr lang="en-US" b="0" i="0" dirty="0">
                <a:solidFill>
                  <a:srgbClr val="002021"/>
                </a:solidFill>
                <a:effectLst/>
                <a:highlight>
                  <a:srgbClr val="FFFFFF"/>
                </a:highlight>
                <a:latin typeface="Google Sans"/>
              </a:rPr>
            </a:br>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27</a:t>
            </a:fld>
            <a:endParaRPr lang="en-US"/>
          </a:p>
        </p:txBody>
      </p:sp>
    </p:spTree>
    <p:extLst>
      <p:ext uri="{BB962C8B-B14F-4D97-AF65-F5344CB8AC3E}">
        <p14:creationId xmlns:p14="http://schemas.microsoft.com/office/powerpoint/2010/main" val="1702924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a:t>
            </a:r>
            <a:r>
              <a:rPr lang="en-US" b="1" i="0" dirty="0">
                <a:effectLst/>
                <a:highlight>
                  <a:srgbClr val="FAFBFC"/>
                </a:highlight>
                <a:latin typeface="var(--theme-font-family)"/>
              </a:rPr>
              <a:t>We talk a lot about how to prevent falls but what about if you do fall?</a:t>
            </a:r>
          </a:p>
          <a:p>
            <a:endParaRPr lang="en-US" dirty="0"/>
          </a:p>
          <a:p>
            <a:r>
              <a:rPr lang="en-US" dirty="0"/>
              <a:t>If you fall, it's important not to panic and to avoid getting up too quickly. Take a few moments to determine if you are injured. If you aren't injured, you can attempt to get up, but be sure to use stable furniture for support. If you are injured, call for help. Understanding the cause of your fall is also crucial. Consider if you had a drop in blood pressure, recently started a new medication with side effects, or if something like a throw rug caught on your slippers. It's important to discuss the potential causes of your fall with your provider and find ways to prevent future falls.</a:t>
            </a:r>
          </a:p>
        </p:txBody>
      </p:sp>
      <p:sp>
        <p:nvSpPr>
          <p:cNvPr id="4" name="Slide Number Placeholder 3"/>
          <p:cNvSpPr>
            <a:spLocks noGrp="1"/>
          </p:cNvSpPr>
          <p:nvPr>
            <p:ph type="sldNum" sz="quarter" idx="5"/>
          </p:nvPr>
        </p:nvSpPr>
        <p:spPr/>
        <p:txBody>
          <a:bodyPr/>
          <a:lstStyle/>
          <a:p>
            <a:fld id="{17B8227F-E38B-4970-95F7-C07654870B7B}" type="slidenum">
              <a:rPr lang="en-US" smtClean="0"/>
              <a:t>28</a:t>
            </a:fld>
            <a:endParaRPr lang="en-US"/>
          </a:p>
        </p:txBody>
      </p:sp>
    </p:spTree>
    <p:extLst>
      <p:ext uri="{BB962C8B-B14F-4D97-AF65-F5344CB8AC3E}">
        <p14:creationId xmlns:p14="http://schemas.microsoft.com/office/powerpoint/2010/main" val="1743615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Most people may avoid talking to their doctor about falls prevention until they've experienced one with an injury because falling can be embarrassing or hurt our pride. However, the consequences of not addressing falls can be much worse, leading to significant injuries or loss of independence. When others know about a fall or concern, it can create worry about continuing to live safely at home. Sharing this information with someone can help develop strategies to prevent future falls and ensure safety.</a:t>
            </a:r>
          </a:p>
        </p:txBody>
      </p:sp>
      <p:sp>
        <p:nvSpPr>
          <p:cNvPr id="4" name="Slide Number Placeholder 3"/>
          <p:cNvSpPr>
            <a:spLocks noGrp="1"/>
          </p:cNvSpPr>
          <p:nvPr>
            <p:ph type="sldNum" sz="quarter" idx="5"/>
          </p:nvPr>
        </p:nvSpPr>
        <p:spPr/>
        <p:txBody>
          <a:bodyPr/>
          <a:lstStyle/>
          <a:p>
            <a:fld id="{17B8227F-E38B-4970-95F7-C07654870B7B}" type="slidenum">
              <a:rPr lang="en-US" smtClean="0"/>
              <a:t>29</a:t>
            </a:fld>
            <a:endParaRPr lang="en-US"/>
          </a:p>
        </p:txBody>
      </p:sp>
    </p:spTree>
    <p:extLst>
      <p:ext uri="{BB962C8B-B14F-4D97-AF65-F5344CB8AC3E}">
        <p14:creationId xmlns:p14="http://schemas.microsoft.com/office/powerpoint/2010/main" val="245421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This is the framework for today’s discussion. We’re (I’m) also eager to hear your thoughts on how our community can better educate on fall prevention.    </a:t>
            </a:r>
          </a:p>
          <a:p>
            <a:endParaRPr lang="en-US" dirty="0"/>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3</a:t>
            </a:fld>
            <a:endParaRPr lang="en-US"/>
          </a:p>
        </p:txBody>
      </p:sp>
    </p:spTree>
    <p:extLst>
      <p:ext uri="{BB962C8B-B14F-4D97-AF65-F5344CB8AC3E}">
        <p14:creationId xmlns:p14="http://schemas.microsoft.com/office/powerpoint/2010/main" val="1179870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The statistics around falls highlight the importance of falls prevention, which is why various organizations meet regularly to address these issues and provide resources. By coming together, these groups can share insights, develop strategies, and ensure that effective measures are in place to help prevent falls and support those at risk. This collaborative approach helps create a safer environment for everyone, especially older adults who are more vulnerable to falls.</a:t>
            </a:r>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30</a:t>
            </a:fld>
            <a:endParaRPr lang="en-US"/>
          </a:p>
        </p:txBody>
      </p:sp>
    </p:spTree>
    <p:extLst>
      <p:ext uri="{BB962C8B-B14F-4D97-AF65-F5344CB8AC3E}">
        <p14:creationId xmlns:p14="http://schemas.microsoft.com/office/powerpoint/2010/main" val="1402360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31</a:t>
            </a:fld>
            <a:endParaRPr lang="en-US"/>
          </a:p>
        </p:txBody>
      </p:sp>
    </p:spTree>
    <p:extLst>
      <p:ext uri="{BB962C8B-B14F-4D97-AF65-F5344CB8AC3E}">
        <p14:creationId xmlns:p14="http://schemas.microsoft.com/office/powerpoint/2010/main" val="3993138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32</a:t>
            </a:fld>
            <a:endParaRPr lang="en-US"/>
          </a:p>
        </p:txBody>
      </p:sp>
    </p:spTree>
    <p:extLst>
      <p:ext uri="{BB962C8B-B14F-4D97-AF65-F5344CB8AC3E}">
        <p14:creationId xmlns:p14="http://schemas.microsoft.com/office/powerpoint/2010/main" val="97307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This diagram highlights states with the highest rates of fall-related deaths, indicated in darker blue. Both Wisconsin and Minnesota are ranked among the highest.</a:t>
            </a:r>
          </a:p>
          <a:p>
            <a:endParaRPr lang="en-US" dirty="0"/>
          </a:p>
          <a:p>
            <a:r>
              <a:rPr lang="en-US" i="0" dirty="0"/>
              <a:t>According to the Centers for Disease Control and Prevention (CDC), Wisconsin has the highest fall death rate among older adults in the United States. Falls not only lead to fatal injuries but can also result in long-term health conditions stemming from injuries or a loss of confidence in one’s physical fitness.</a:t>
            </a:r>
          </a:p>
        </p:txBody>
      </p:sp>
      <p:sp>
        <p:nvSpPr>
          <p:cNvPr id="4" name="Slide Number Placeholder 3"/>
          <p:cNvSpPr>
            <a:spLocks noGrp="1"/>
          </p:cNvSpPr>
          <p:nvPr>
            <p:ph type="sldNum" sz="quarter" idx="5"/>
          </p:nvPr>
        </p:nvSpPr>
        <p:spPr/>
        <p:txBody>
          <a:bodyPr/>
          <a:lstStyle/>
          <a:p>
            <a:fld id="{17B8227F-E38B-4970-95F7-C07654870B7B}" type="slidenum">
              <a:rPr lang="en-US" smtClean="0"/>
              <a:t>4</a:t>
            </a:fld>
            <a:endParaRPr lang="en-US"/>
          </a:p>
        </p:txBody>
      </p:sp>
    </p:spTree>
    <p:extLst>
      <p:ext uri="{BB962C8B-B14F-4D97-AF65-F5344CB8AC3E}">
        <p14:creationId xmlns:p14="http://schemas.microsoft.com/office/powerpoint/2010/main" val="269248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This statistic represents ER visits for trauma-related incidents.</a:t>
            </a:r>
          </a:p>
          <a:p>
            <a:endParaRPr lang="en-US" dirty="0"/>
          </a:p>
          <a:p>
            <a:r>
              <a:rPr lang="en-US" i="0" dirty="0"/>
              <a:t>The next highest percentage is due to vehicle accidents, at 14%.</a:t>
            </a:r>
          </a:p>
          <a:p>
            <a:pPr defTabSz="932863">
              <a:defRPr/>
            </a:pPr>
            <a:endParaRPr lang="en-US" dirty="0"/>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5</a:t>
            </a:fld>
            <a:endParaRPr lang="en-US"/>
          </a:p>
        </p:txBody>
      </p:sp>
    </p:spTree>
    <p:extLst>
      <p:ext uri="{BB962C8B-B14F-4D97-AF65-F5344CB8AC3E}">
        <p14:creationId xmlns:p14="http://schemas.microsoft.com/office/powerpoint/2010/main" val="877665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Presenter: </a:t>
            </a:r>
            <a:r>
              <a:rPr lang="en-US" b="1" dirty="0"/>
              <a:t>On average, there were 33 falls per day in Brown County during the calendar year of 2023. This includes:</a:t>
            </a:r>
          </a:p>
          <a:p>
            <a:pPr>
              <a:buFont typeface="Arial" panose="020B0604020202020204" pitchFamily="34" charset="0"/>
              <a:buChar char="•"/>
            </a:pPr>
            <a:r>
              <a:rPr lang="en-US" dirty="0"/>
              <a:t>7,809 admissions to the Green Bay Emergency Room due to falls</a:t>
            </a:r>
          </a:p>
          <a:p>
            <a:pPr>
              <a:buFont typeface="Arial" panose="020B0604020202020204" pitchFamily="34" charset="0"/>
              <a:buChar char="•"/>
            </a:pPr>
            <a:r>
              <a:rPr lang="en-US" dirty="0"/>
              <a:t>Admissions to the Green Bay (inpatient) hospital because of a fall</a:t>
            </a:r>
          </a:p>
          <a:p>
            <a:pPr>
              <a:buFont typeface="Arial" panose="020B0604020202020204" pitchFamily="34" charset="0"/>
              <a:buChar char="•"/>
            </a:pPr>
            <a:r>
              <a:rPr lang="en-US" dirty="0"/>
              <a:t>Calls to 9-1-1 for assistance in getting up after a fall (reported by Green Bay Metro FD, Ashwaubenon Public Safety, Bellevue FD, Howard FD, County Rescue, and De Pere FD)</a:t>
            </a:r>
          </a:p>
          <a:p>
            <a:r>
              <a:rPr lang="en-US" dirty="0"/>
              <a:t>This number does NOT include falls that resulted in visits to Brown County Urgent Care or Brown County health clinics.</a:t>
            </a:r>
          </a:p>
          <a:p>
            <a:endParaRPr lang="en-US" b="1" dirty="0"/>
          </a:p>
          <a:p>
            <a:r>
              <a:rPr lang="en-US" b="1" dirty="0"/>
              <a:t>Optional, if Fire Department is with:</a:t>
            </a:r>
            <a:endParaRPr lang="en-US" dirty="0"/>
          </a:p>
          <a:p>
            <a:r>
              <a:rPr lang="en-US" dirty="0"/>
              <a:t>Green Bay Metro Fire Department went on 17,000 calls in 2023, which includes fires, car accidents, etc. Out of those calls, the #1 call, totaling 2,500, was for fall-related incidents.</a:t>
            </a:r>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6</a:t>
            </a:fld>
            <a:endParaRPr lang="en-US"/>
          </a:p>
        </p:txBody>
      </p:sp>
    </p:spTree>
    <p:extLst>
      <p:ext uri="{BB962C8B-B14F-4D97-AF65-F5344CB8AC3E}">
        <p14:creationId xmlns:p14="http://schemas.microsoft.com/office/powerpoint/2010/main" val="67301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We’ve discussed the statistics on the number of falls. Now, we’ll delve deeper into the causes—beyond just attributing it to the Old Fashioned (drink). First, we’ll explore the common or careless actions we take.</a:t>
            </a:r>
          </a:p>
          <a:p>
            <a:endParaRPr lang="en-US" dirty="0"/>
          </a:p>
          <a:p>
            <a:endParaRPr lang="en-US" dirty="0"/>
          </a:p>
          <a:p>
            <a:r>
              <a:rPr lang="en-US" i="0" dirty="0"/>
              <a:t>According to the CDC, about $50 billion is spent on medical costs related to older adult falls each year. For non-fatal falls, an estimated $29 billion is paid by Medicare, $9 billion is paid by Medicaid, and $12 billion is paid by private or out-of-pocket payers.</a:t>
            </a:r>
          </a:p>
          <a:p>
            <a:r>
              <a:rPr lang="en-US" i="0" dirty="0"/>
              <a:t>Falls occur in all age categories, but simply put, as we age, we become less agile and more fragile. The cost of a fracture due to a fall outweighs the cost of most simple changes to prevent a fall.</a:t>
            </a:r>
          </a:p>
          <a:p>
            <a:endParaRPr lang="en-US" dirty="0"/>
          </a:p>
        </p:txBody>
      </p:sp>
      <p:sp>
        <p:nvSpPr>
          <p:cNvPr id="4" name="Slide Number Placeholder 3"/>
          <p:cNvSpPr>
            <a:spLocks noGrp="1"/>
          </p:cNvSpPr>
          <p:nvPr>
            <p:ph type="sldNum" sz="quarter" idx="5"/>
          </p:nvPr>
        </p:nvSpPr>
        <p:spPr/>
        <p:txBody>
          <a:bodyPr/>
          <a:lstStyle/>
          <a:p>
            <a:fld id="{17B8227F-E38B-4970-95F7-C07654870B7B}" type="slidenum">
              <a:rPr lang="en-US" smtClean="0"/>
              <a:t>7</a:t>
            </a:fld>
            <a:endParaRPr lang="en-US"/>
          </a:p>
        </p:txBody>
      </p:sp>
    </p:spTree>
    <p:extLst>
      <p:ext uri="{BB962C8B-B14F-4D97-AF65-F5344CB8AC3E}">
        <p14:creationId xmlns:p14="http://schemas.microsoft.com/office/powerpoint/2010/main" val="2613613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While the local statistics may seem stacked against us as we age, there are simple actions we can take now to reduce our risk. After all, we all want to avoid the life-changing consequences of a broken bone that too often results from a fall.</a:t>
            </a:r>
          </a:p>
        </p:txBody>
      </p:sp>
      <p:sp>
        <p:nvSpPr>
          <p:cNvPr id="4" name="Slide Number Placeholder 3"/>
          <p:cNvSpPr>
            <a:spLocks noGrp="1"/>
          </p:cNvSpPr>
          <p:nvPr>
            <p:ph type="sldNum" sz="quarter" idx="5"/>
          </p:nvPr>
        </p:nvSpPr>
        <p:spPr/>
        <p:txBody>
          <a:bodyPr/>
          <a:lstStyle/>
          <a:p>
            <a:fld id="{17B8227F-E38B-4970-95F7-C07654870B7B}" type="slidenum">
              <a:rPr lang="en-US" smtClean="0"/>
              <a:t>8</a:t>
            </a:fld>
            <a:endParaRPr lang="en-US"/>
          </a:p>
        </p:txBody>
      </p:sp>
    </p:spTree>
    <p:extLst>
      <p:ext uri="{BB962C8B-B14F-4D97-AF65-F5344CB8AC3E}">
        <p14:creationId xmlns:p14="http://schemas.microsoft.com/office/powerpoint/2010/main" val="1674363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Many of us have a favorite pair of worn-out house slippers or walk barefoot in our homes, but having good support underneath us can make all the difference. Wearing unsafe shoes can put you at risk of a fall. Think comfort over fashion in this case! </a:t>
            </a:r>
          </a:p>
          <a:p>
            <a:endParaRPr lang="en-US" dirty="0"/>
          </a:p>
          <a:p>
            <a:r>
              <a:rPr lang="en-US" dirty="0"/>
              <a:t>Studies show that there are a few factors that you should keep in mind when thinking about your feet and footwear:  </a:t>
            </a:r>
          </a:p>
          <a:p>
            <a:endParaRPr lang="en-US" dirty="0"/>
          </a:p>
          <a:p>
            <a:r>
              <a:rPr lang="en-US" b="1" dirty="0"/>
              <a:t>Barefoot versus wearing shoes: </a:t>
            </a:r>
            <a:r>
              <a:rPr lang="en-US" dirty="0"/>
              <a:t>Wearing shoes can reduce the risk of a fall, even while inside, as shoes provide more grip and protect from changes in flooring surface. </a:t>
            </a:r>
          </a:p>
          <a:p>
            <a:r>
              <a:rPr lang="en-US" b="1" dirty="0"/>
              <a:t>Keep your shoes strapped on: </a:t>
            </a:r>
            <a:r>
              <a:rPr lang="en-US" dirty="0"/>
              <a:t>Wear shoes with laces, straps, or buckles to keep your feet in place.  </a:t>
            </a:r>
          </a:p>
          <a:p>
            <a:r>
              <a:rPr lang="en-US" b="1" dirty="0"/>
              <a:t>Shoes are like tires – they have tread: </a:t>
            </a:r>
            <a:r>
              <a:rPr lang="en-US" dirty="0"/>
              <a:t>Well-loved shoes with smooth tread have decreased traction and can increase the risk of a fall. Over time, the tread on our shoes tends to wear out. Replacing our shoes with worn tread is important.  Wearing shoes with thin, hard soles can help us “feel” the ground underneath our shoes, making it easier to detect changes in flooring surface.</a:t>
            </a:r>
          </a:p>
          <a:p>
            <a:r>
              <a:rPr lang="en-US" b="1" dirty="0"/>
              <a:t>Foot health: </a:t>
            </a:r>
            <a:r>
              <a:rPr lang="en-US" dirty="0"/>
              <a:t>As we age, our feet change! We may get thinner, dryer skin and may lose strength in our feet and toes, which we use for gripping as we walk. We may have less range of motion in our ankles, and be more likely to have dropped arches and flat feet. </a:t>
            </a:r>
          </a:p>
          <a:p>
            <a:endParaRPr lang="en-US" dirty="0"/>
          </a:p>
          <a:p>
            <a:r>
              <a:rPr lang="en-US" dirty="0"/>
              <a:t>All of these factors can affect the way we walk or impact our balance, which can lead to a fall. Are you having problems with your feet? Don’t forget to mention any issues to your provider at your next appointment.</a:t>
            </a:r>
          </a:p>
        </p:txBody>
      </p:sp>
      <p:sp>
        <p:nvSpPr>
          <p:cNvPr id="4" name="Slide Number Placeholder 3"/>
          <p:cNvSpPr>
            <a:spLocks noGrp="1"/>
          </p:cNvSpPr>
          <p:nvPr>
            <p:ph type="sldNum" sz="quarter" idx="5"/>
          </p:nvPr>
        </p:nvSpPr>
        <p:spPr/>
        <p:txBody>
          <a:bodyPr/>
          <a:lstStyle/>
          <a:p>
            <a:fld id="{17B8227F-E38B-4970-95F7-C07654870B7B}" type="slidenum">
              <a:rPr lang="en-US" smtClean="0"/>
              <a:t>9</a:t>
            </a:fld>
            <a:endParaRPr lang="en-US"/>
          </a:p>
        </p:txBody>
      </p:sp>
    </p:spTree>
    <p:extLst>
      <p:ext uri="{BB962C8B-B14F-4D97-AF65-F5344CB8AC3E}">
        <p14:creationId xmlns:p14="http://schemas.microsoft.com/office/powerpoint/2010/main" val="3936101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9B57B9F-FC97-4D2E-9A90-4A4489D123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10823A7B-5BB7-43F4-86C6-21F6F22A6863}"/>
              </a:ext>
            </a:extLst>
          </p:cNvPr>
          <p:cNvSpPr>
            <a:spLocks noGrp="1"/>
          </p:cNvSpPr>
          <p:nvPr>
            <p:ph type="title"/>
          </p:nvPr>
        </p:nvSpPr>
        <p:spPr>
          <a:xfrm>
            <a:off x="838200" y="805700"/>
            <a:ext cx="10515600" cy="1325563"/>
          </a:xfrm>
        </p:spPr>
        <p:txBody>
          <a:bodyPr/>
          <a:lstStyle>
            <a:lvl1pPr>
              <a:defRPr>
                <a:solidFill>
                  <a:schemeClr val="accent6"/>
                </a:solidFill>
              </a:defRPr>
            </a:lvl1pPr>
          </a:lstStyle>
          <a:p>
            <a:r>
              <a:rPr lang="en-US" dirty="0"/>
              <a:t>Click to edit Master title style</a:t>
            </a:r>
          </a:p>
        </p:txBody>
      </p:sp>
    </p:spTree>
    <p:extLst>
      <p:ext uri="{BB962C8B-B14F-4D97-AF65-F5344CB8AC3E}">
        <p14:creationId xmlns:p14="http://schemas.microsoft.com/office/powerpoint/2010/main" val="123376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0D05-A3E2-4A9F-A942-3B90CC23C5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2D7E58-073E-48E6-A531-CF6458F79D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10FB7-F753-4EF4-8ED5-F6F44F5DD6B1}"/>
              </a:ext>
            </a:extLst>
          </p:cNvPr>
          <p:cNvSpPr>
            <a:spLocks noGrp="1"/>
          </p:cNvSpPr>
          <p:nvPr>
            <p:ph type="dt" sz="half" idx="10"/>
          </p:nvPr>
        </p:nvSpPr>
        <p:spPr/>
        <p:txBody>
          <a:bodyPr/>
          <a:lstStyle/>
          <a:p>
            <a:fld id="{B4161B42-C7D8-43F0-9942-77B523094246}" type="datetimeFigureOut">
              <a:rPr lang="en-US" smtClean="0"/>
              <a:t>11/12/2025</a:t>
            </a:fld>
            <a:endParaRPr lang="en-US"/>
          </a:p>
        </p:txBody>
      </p:sp>
      <p:sp>
        <p:nvSpPr>
          <p:cNvPr id="5" name="Footer Placeholder 4">
            <a:extLst>
              <a:ext uri="{FF2B5EF4-FFF2-40B4-BE49-F238E27FC236}">
                <a16:creationId xmlns:a16="http://schemas.microsoft.com/office/drawing/2014/main" id="{6F406013-FBA5-403E-8DA0-825B9A2D3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C2639-16BE-4470-9646-905030DFA8F8}"/>
              </a:ext>
            </a:extLst>
          </p:cNvPr>
          <p:cNvSpPr>
            <a:spLocks noGrp="1"/>
          </p:cNvSpPr>
          <p:nvPr>
            <p:ph type="sldNum" sz="quarter" idx="12"/>
          </p:nvPr>
        </p:nvSpPr>
        <p:spPr/>
        <p:txBody>
          <a:bodyPr/>
          <a:lstStyle/>
          <a:p>
            <a:fld id="{B62626E8-298C-4A70-BB4D-41A5E6368A39}" type="slidenum">
              <a:rPr lang="en-US" smtClean="0"/>
              <a:t>‹#›</a:t>
            </a:fld>
            <a:endParaRPr lang="en-US"/>
          </a:p>
        </p:txBody>
      </p:sp>
    </p:spTree>
    <p:extLst>
      <p:ext uri="{BB962C8B-B14F-4D97-AF65-F5344CB8AC3E}">
        <p14:creationId xmlns:p14="http://schemas.microsoft.com/office/powerpoint/2010/main" val="4261057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B8FDD0-1D93-4548-806B-EDD62C977E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CA545D-0FFD-4F1B-B4A9-2EBB5300EB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1FF66-1F24-4149-88D8-8E05A9E8B641}"/>
              </a:ext>
            </a:extLst>
          </p:cNvPr>
          <p:cNvSpPr>
            <a:spLocks noGrp="1"/>
          </p:cNvSpPr>
          <p:nvPr>
            <p:ph type="dt" sz="half" idx="10"/>
          </p:nvPr>
        </p:nvSpPr>
        <p:spPr/>
        <p:txBody>
          <a:bodyPr/>
          <a:lstStyle/>
          <a:p>
            <a:fld id="{B4161B42-C7D8-43F0-9942-77B523094246}" type="datetimeFigureOut">
              <a:rPr lang="en-US" smtClean="0"/>
              <a:t>11/12/2025</a:t>
            </a:fld>
            <a:endParaRPr lang="en-US"/>
          </a:p>
        </p:txBody>
      </p:sp>
      <p:sp>
        <p:nvSpPr>
          <p:cNvPr id="5" name="Footer Placeholder 4">
            <a:extLst>
              <a:ext uri="{FF2B5EF4-FFF2-40B4-BE49-F238E27FC236}">
                <a16:creationId xmlns:a16="http://schemas.microsoft.com/office/drawing/2014/main" id="{4423EFEB-2577-431C-8E3F-65A1FE75D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E8B14-46D0-4608-B349-710F3B254214}"/>
              </a:ext>
            </a:extLst>
          </p:cNvPr>
          <p:cNvSpPr>
            <a:spLocks noGrp="1"/>
          </p:cNvSpPr>
          <p:nvPr>
            <p:ph type="sldNum" sz="quarter" idx="12"/>
          </p:nvPr>
        </p:nvSpPr>
        <p:spPr/>
        <p:txBody>
          <a:bodyPr/>
          <a:lstStyle/>
          <a:p>
            <a:fld id="{B62626E8-298C-4A70-BB4D-41A5E6368A39}" type="slidenum">
              <a:rPr lang="en-US" smtClean="0"/>
              <a:t>‹#›</a:t>
            </a:fld>
            <a:endParaRPr lang="en-US"/>
          </a:p>
        </p:txBody>
      </p:sp>
    </p:spTree>
    <p:extLst>
      <p:ext uri="{BB962C8B-B14F-4D97-AF65-F5344CB8AC3E}">
        <p14:creationId xmlns:p14="http://schemas.microsoft.com/office/powerpoint/2010/main" val="193509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65903-B715-4B9A-875B-56A214BB1C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6D22E-6F6A-4096-A18C-9BEEB9333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Icon&#10;&#10;Description automatically generated">
            <a:extLst>
              <a:ext uri="{FF2B5EF4-FFF2-40B4-BE49-F238E27FC236}">
                <a16:creationId xmlns:a16="http://schemas.microsoft.com/office/drawing/2014/main" id="{69902A2B-43AE-4A16-9812-46862522E0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3525" y="6311900"/>
            <a:ext cx="906297" cy="399705"/>
          </a:xfrm>
          <a:prstGeom prst="rect">
            <a:avLst/>
          </a:prstGeom>
        </p:spPr>
      </p:pic>
    </p:spTree>
    <p:extLst>
      <p:ext uri="{BB962C8B-B14F-4D97-AF65-F5344CB8AC3E}">
        <p14:creationId xmlns:p14="http://schemas.microsoft.com/office/powerpoint/2010/main" val="188389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51E4-AC8E-4DA1-B464-7A2F5969E8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26F60-B910-4BC8-95D9-A4EC1095FB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35515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483F-5F35-4CEB-B3C6-DB07643FA7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FEDA89-5393-46AA-BD28-DBC9B32BC978}"/>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87CCD4-39C4-4F19-B2A7-E017EEE949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3C732-7F25-44BD-A0D4-C828A336F7A6}"/>
              </a:ext>
            </a:extLst>
          </p:cNvPr>
          <p:cNvSpPr>
            <a:spLocks noGrp="1"/>
          </p:cNvSpPr>
          <p:nvPr>
            <p:ph type="dt" sz="half" idx="10"/>
          </p:nvPr>
        </p:nvSpPr>
        <p:spPr/>
        <p:txBody>
          <a:bodyPr/>
          <a:lstStyle/>
          <a:p>
            <a:fld id="{B4161B42-C7D8-43F0-9942-77B523094246}" type="datetimeFigureOut">
              <a:rPr lang="en-US" smtClean="0"/>
              <a:t>11/12/2025</a:t>
            </a:fld>
            <a:endParaRPr lang="en-US"/>
          </a:p>
        </p:txBody>
      </p:sp>
      <p:sp>
        <p:nvSpPr>
          <p:cNvPr id="6" name="Footer Placeholder 5">
            <a:extLst>
              <a:ext uri="{FF2B5EF4-FFF2-40B4-BE49-F238E27FC236}">
                <a16:creationId xmlns:a16="http://schemas.microsoft.com/office/drawing/2014/main" id="{D32E73E5-8FCF-4CD0-9138-57CEE58B9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6162EB-CBBE-468A-BC22-AEFB74E10273}"/>
              </a:ext>
            </a:extLst>
          </p:cNvPr>
          <p:cNvSpPr>
            <a:spLocks noGrp="1"/>
          </p:cNvSpPr>
          <p:nvPr>
            <p:ph type="sldNum" sz="quarter" idx="12"/>
          </p:nvPr>
        </p:nvSpPr>
        <p:spPr/>
        <p:txBody>
          <a:bodyPr/>
          <a:lstStyle/>
          <a:p>
            <a:fld id="{B62626E8-298C-4A70-BB4D-41A5E6368A39}" type="slidenum">
              <a:rPr lang="en-US" smtClean="0"/>
              <a:t>‹#›</a:t>
            </a:fld>
            <a:endParaRPr lang="en-US"/>
          </a:p>
        </p:txBody>
      </p:sp>
    </p:spTree>
    <p:extLst>
      <p:ext uri="{BB962C8B-B14F-4D97-AF65-F5344CB8AC3E}">
        <p14:creationId xmlns:p14="http://schemas.microsoft.com/office/powerpoint/2010/main" val="3951887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141C4-62AA-440D-8592-A91F029428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94638D-5BE3-47E0-BC9D-B74D18130B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6D9E73-8F98-49DF-81CA-9896E0E735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85735A-A871-46F5-9F21-CDE24103F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9CD350-E0E5-4C5D-A9C3-003B749322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A53C64-DDD8-4196-A795-9B8D5C0ED863}"/>
              </a:ext>
            </a:extLst>
          </p:cNvPr>
          <p:cNvSpPr>
            <a:spLocks noGrp="1"/>
          </p:cNvSpPr>
          <p:nvPr>
            <p:ph type="dt" sz="half" idx="10"/>
          </p:nvPr>
        </p:nvSpPr>
        <p:spPr/>
        <p:txBody>
          <a:bodyPr/>
          <a:lstStyle/>
          <a:p>
            <a:fld id="{B4161B42-C7D8-43F0-9942-77B523094246}" type="datetimeFigureOut">
              <a:rPr lang="en-US" smtClean="0"/>
              <a:t>11/12/2025</a:t>
            </a:fld>
            <a:endParaRPr lang="en-US"/>
          </a:p>
        </p:txBody>
      </p:sp>
      <p:sp>
        <p:nvSpPr>
          <p:cNvPr id="8" name="Footer Placeholder 7">
            <a:extLst>
              <a:ext uri="{FF2B5EF4-FFF2-40B4-BE49-F238E27FC236}">
                <a16:creationId xmlns:a16="http://schemas.microsoft.com/office/drawing/2014/main" id="{7F7782B1-AAE2-4268-B866-6ADCE1E28F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5DF075-42CE-4047-AAA4-89F54DF1513A}"/>
              </a:ext>
            </a:extLst>
          </p:cNvPr>
          <p:cNvSpPr>
            <a:spLocks noGrp="1"/>
          </p:cNvSpPr>
          <p:nvPr>
            <p:ph type="sldNum" sz="quarter" idx="12"/>
          </p:nvPr>
        </p:nvSpPr>
        <p:spPr/>
        <p:txBody>
          <a:bodyPr/>
          <a:lstStyle/>
          <a:p>
            <a:fld id="{B62626E8-298C-4A70-BB4D-41A5E6368A39}" type="slidenum">
              <a:rPr lang="en-US" smtClean="0"/>
              <a:t>‹#›</a:t>
            </a:fld>
            <a:endParaRPr lang="en-US"/>
          </a:p>
        </p:txBody>
      </p:sp>
    </p:spTree>
    <p:extLst>
      <p:ext uri="{BB962C8B-B14F-4D97-AF65-F5344CB8AC3E}">
        <p14:creationId xmlns:p14="http://schemas.microsoft.com/office/powerpoint/2010/main" val="358804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F399A-04A4-4414-AE1B-C6659DC9F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90D77F-D786-467C-A96F-64ECFB9495FF}"/>
              </a:ext>
            </a:extLst>
          </p:cNvPr>
          <p:cNvSpPr>
            <a:spLocks noGrp="1"/>
          </p:cNvSpPr>
          <p:nvPr>
            <p:ph type="dt" sz="half" idx="10"/>
          </p:nvPr>
        </p:nvSpPr>
        <p:spPr/>
        <p:txBody>
          <a:bodyPr/>
          <a:lstStyle/>
          <a:p>
            <a:fld id="{B4161B42-C7D8-43F0-9942-77B523094246}" type="datetimeFigureOut">
              <a:rPr lang="en-US" smtClean="0"/>
              <a:t>11/12/2025</a:t>
            </a:fld>
            <a:endParaRPr lang="en-US"/>
          </a:p>
        </p:txBody>
      </p:sp>
      <p:sp>
        <p:nvSpPr>
          <p:cNvPr id="4" name="Footer Placeholder 3">
            <a:extLst>
              <a:ext uri="{FF2B5EF4-FFF2-40B4-BE49-F238E27FC236}">
                <a16:creationId xmlns:a16="http://schemas.microsoft.com/office/drawing/2014/main" id="{D50B7CBC-8353-4A59-8CD7-90A4D09DD1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577981-B1A0-462D-9F7F-EDE565772B0B}"/>
              </a:ext>
            </a:extLst>
          </p:cNvPr>
          <p:cNvSpPr>
            <a:spLocks noGrp="1"/>
          </p:cNvSpPr>
          <p:nvPr>
            <p:ph type="sldNum" sz="quarter" idx="12"/>
          </p:nvPr>
        </p:nvSpPr>
        <p:spPr/>
        <p:txBody>
          <a:bodyPr/>
          <a:lstStyle/>
          <a:p>
            <a:fld id="{B62626E8-298C-4A70-BB4D-41A5E6368A39}" type="slidenum">
              <a:rPr lang="en-US" smtClean="0"/>
              <a:t>‹#›</a:t>
            </a:fld>
            <a:endParaRPr lang="en-US"/>
          </a:p>
        </p:txBody>
      </p:sp>
    </p:spTree>
    <p:extLst>
      <p:ext uri="{BB962C8B-B14F-4D97-AF65-F5344CB8AC3E}">
        <p14:creationId xmlns:p14="http://schemas.microsoft.com/office/powerpoint/2010/main" val="2008172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774CD8-C5E5-4FD7-A6D6-D47703F501B6}"/>
              </a:ext>
            </a:extLst>
          </p:cNvPr>
          <p:cNvSpPr>
            <a:spLocks noGrp="1"/>
          </p:cNvSpPr>
          <p:nvPr>
            <p:ph type="dt" sz="half" idx="10"/>
          </p:nvPr>
        </p:nvSpPr>
        <p:spPr/>
        <p:txBody>
          <a:bodyPr/>
          <a:lstStyle/>
          <a:p>
            <a:fld id="{B4161B42-C7D8-43F0-9942-77B523094246}" type="datetimeFigureOut">
              <a:rPr lang="en-US" smtClean="0"/>
              <a:t>11/12/2025</a:t>
            </a:fld>
            <a:endParaRPr lang="en-US"/>
          </a:p>
        </p:txBody>
      </p:sp>
      <p:sp>
        <p:nvSpPr>
          <p:cNvPr id="3" name="Footer Placeholder 2">
            <a:extLst>
              <a:ext uri="{FF2B5EF4-FFF2-40B4-BE49-F238E27FC236}">
                <a16:creationId xmlns:a16="http://schemas.microsoft.com/office/drawing/2014/main" id="{64B38462-233F-438D-9849-9A5D7BBBD7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4A2496-3F11-41EE-8AAF-B61F44CC5997}"/>
              </a:ext>
            </a:extLst>
          </p:cNvPr>
          <p:cNvSpPr>
            <a:spLocks noGrp="1"/>
          </p:cNvSpPr>
          <p:nvPr>
            <p:ph type="sldNum" sz="quarter" idx="12"/>
          </p:nvPr>
        </p:nvSpPr>
        <p:spPr/>
        <p:txBody>
          <a:bodyPr/>
          <a:lstStyle/>
          <a:p>
            <a:fld id="{B62626E8-298C-4A70-BB4D-41A5E6368A39}" type="slidenum">
              <a:rPr lang="en-US" smtClean="0"/>
              <a:t>‹#›</a:t>
            </a:fld>
            <a:endParaRPr lang="en-US"/>
          </a:p>
        </p:txBody>
      </p:sp>
    </p:spTree>
    <p:extLst>
      <p:ext uri="{BB962C8B-B14F-4D97-AF65-F5344CB8AC3E}">
        <p14:creationId xmlns:p14="http://schemas.microsoft.com/office/powerpoint/2010/main" val="923623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60667-EF5A-4CF7-90FA-2946CC2B7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FEBE6C-377D-4C30-9B7D-AFA12AC6A7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D50DF-3615-41B7-B154-026570D55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822D18-A905-40D0-B73B-18684622E1B7}"/>
              </a:ext>
            </a:extLst>
          </p:cNvPr>
          <p:cNvSpPr>
            <a:spLocks noGrp="1"/>
          </p:cNvSpPr>
          <p:nvPr>
            <p:ph type="dt" sz="half" idx="10"/>
          </p:nvPr>
        </p:nvSpPr>
        <p:spPr/>
        <p:txBody>
          <a:bodyPr/>
          <a:lstStyle/>
          <a:p>
            <a:fld id="{B4161B42-C7D8-43F0-9942-77B523094246}" type="datetimeFigureOut">
              <a:rPr lang="en-US" smtClean="0"/>
              <a:t>11/12/2025</a:t>
            </a:fld>
            <a:endParaRPr lang="en-US"/>
          </a:p>
        </p:txBody>
      </p:sp>
      <p:sp>
        <p:nvSpPr>
          <p:cNvPr id="6" name="Footer Placeholder 5">
            <a:extLst>
              <a:ext uri="{FF2B5EF4-FFF2-40B4-BE49-F238E27FC236}">
                <a16:creationId xmlns:a16="http://schemas.microsoft.com/office/drawing/2014/main" id="{CBF3DE52-90D9-4ACE-BF6F-4B34D3B8F5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1036A-C06D-47B9-A7D5-1FDDB573EA3B}"/>
              </a:ext>
            </a:extLst>
          </p:cNvPr>
          <p:cNvSpPr>
            <a:spLocks noGrp="1"/>
          </p:cNvSpPr>
          <p:nvPr>
            <p:ph type="sldNum" sz="quarter" idx="12"/>
          </p:nvPr>
        </p:nvSpPr>
        <p:spPr/>
        <p:txBody>
          <a:bodyPr/>
          <a:lstStyle/>
          <a:p>
            <a:fld id="{B62626E8-298C-4A70-BB4D-41A5E6368A39}" type="slidenum">
              <a:rPr lang="en-US" smtClean="0"/>
              <a:t>‹#›</a:t>
            </a:fld>
            <a:endParaRPr lang="en-US"/>
          </a:p>
        </p:txBody>
      </p:sp>
    </p:spTree>
    <p:extLst>
      <p:ext uri="{BB962C8B-B14F-4D97-AF65-F5344CB8AC3E}">
        <p14:creationId xmlns:p14="http://schemas.microsoft.com/office/powerpoint/2010/main" val="699541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CF0E9-DD6E-4E3C-9908-9AFB7A5E3D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EF85A6-CF39-4969-BE61-602F1E2C69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0A6A35-FFAD-4B1C-A8CE-97CA209D7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2A32A-2001-4D45-AD5D-F0283A9DFAC5}"/>
              </a:ext>
            </a:extLst>
          </p:cNvPr>
          <p:cNvSpPr>
            <a:spLocks noGrp="1"/>
          </p:cNvSpPr>
          <p:nvPr>
            <p:ph type="dt" sz="half" idx="10"/>
          </p:nvPr>
        </p:nvSpPr>
        <p:spPr/>
        <p:txBody>
          <a:bodyPr/>
          <a:lstStyle/>
          <a:p>
            <a:fld id="{B4161B42-C7D8-43F0-9942-77B523094246}" type="datetimeFigureOut">
              <a:rPr lang="en-US" smtClean="0"/>
              <a:t>11/12/2025</a:t>
            </a:fld>
            <a:endParaRPr lang="en-US"/>
          </a:p>
        </p:txBody>
      </p:sp>
      <p:sp>
        <p:nvSpPr>
          <p:cNvPr id="6" name="Footer Placeholder 5">
            <a:extLst>
              <a:ext uri="{FF2B5EF4-FFF2-40B4-BE49-F238E27FC236}">
                <a16:creationId xmlns:a16="http://schemas.microsoft.com/office/drawing/2014/main" id="{79E84AA6-0961-4E8E-9B24-F259527EA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4FFA96-B364-4889-BAB7-1B83F1418CC5}"/>
              </a:ext>
            </a:extLst>
          </p:cNvPr>
          <p:cNvSpPr>
            <a:spLocks noGrp="1"/>
          </p:cNvSpPr>
          <p:nvPr>
            <p:ph type="sldNum" sz="quarter" idx="12"/>
          </p:nvPr>
        </p:nvSpPr>
        <p:spPr/>
        <p:txBody>
          <a:bodyPr/>
          <a:lstStyle/>
          <a:p>
            <a:fld id="{B62626E8-298C-4A70-BB4D-41A5E6368A39}" type="slidenum">
              <a:rPr lang="en-US" smtClean="0"/>
              <a:t>‹#›</a:t>
            </a:fld>
            <a:endParaRPr lang="en-US"/>
          </a:p>
        </p:txBody>
      </p:sp>
    </p:spTree>
    <p:extLst>
      <p:ext uri="{BB962C8B-B14F-4D97-AF65-F5344CB8AC3E}">
        <p14:creationId xmlns:p14="http://schemas.microsoft.com/office/powerpoint/2010/main" val="46698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E0E12B-4A6B-4762-BA00-C99C0F37AF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2C99AD-0480-4340-A4D4-BECC4AA067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AD264F7-1E48-4BD2-989D-DF8D73F7F9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61B42-C7D8-43F0-9942-77B523094246}" type="datetimeFigureOut">
              <a:rPr lang="en-US" smtClean="0"/>
              <a:t>11/12/2025</a:t>
            </a:fld>
            <a:endParaRPr lang="en-US"/>
          </a:p>
        </p:txBody>
      </p:sp>
      <p:sp>
        <p:nvSpPr>
          <p:cNvPr id="5" name="Footer Placeholder 4">
            <a:extLst>
              <a:ext uri="{FF2B5EF4-FFF2-40B4-BE49-F238E27FC236}">
                <a16:creationId xmlns:a16="http://schemas.microsoft.com/office/drawing/2014/main" id="{243C29E6-06AC-4AE2-9360-EC4D3A9A3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9C7253-D1E2-474B-B35E-C172A506B9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626E8-298C-4A70-BB4D-41A5E6368A39}" type="slidenum">
              <a:rPr lang="en-US" smtClean="0"/>
              <a:t>‹#›</a:t>
            </a:fld>
            <a:endParaRPr lang="en-US"/>
          </a:p>
        </p:txBody>
      </p:sp>
    </p:spTree>
    <p:extLst>
      <p:ext uri="{BB962C8B-B14F-4D97-AF65-F5344CB8AC3E}">
        <p14:creationId xmlns:p14="http://schemas.microsoft.com/office/powerpoint/2010/main" val="3700194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coa.org/article/falls-free-checkup"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fallsfreewi.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hyperlink" Target="https://adrcofbrowncounty.org/fall-preventio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onder.cdc.gov/ucd-icd10.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grass, outdoor, tree, ground&#10;&#10;Description automatically generated">
            <a:extLst>
              <a:ext uri="{FF2B5EF4-FFF2-40B4-BE49-F238E27FC236}">
                <a16:creationId xmlns:a16="http://schemas.microsoft.com/office/drawing/2014/main" id="{E4A63BA0-5A15-BBAD-99B3-2C0D3C317B66}"/>
              </a:ext>
            </a:extLst>
          </p:cNvPr>
          <p:cNvPicPr>
            <a:picLocks noChangeAspect="1"/>
          </p:cNvPicPr>
          <p:nvPr/>
        </p:nvPicPr>
        <p:blipFill rotWithShape="1">
          <a:blip r:embed="rId3">
            <a:extLst>
              <a:ext uri="{28A0092B-C50C-407E-A947-70E740481C1C}">
                <a14:useLocalDpi xmlns:a14="http://schemas.microsoft.com/office/drawing/2010/main" val="0"/>
              </a:ext>
            </a:extLst>
          </a:blip>
          <a:srcRect l="42894" r="9041"/>
          <a:stretch/>
        </p:blipFill>
        <p:spPr>
          <a:xfrm>
            <a:off x="0" y="2395730"/>
            <a:ext cx="3194348" cy="4430541"/>
          </a:xfrm>
          <a:prstGeom prst="rect">
            <a:avLst/>
          </a:prstGeom>
        </p:spPr>
      </p:pic>
      <p:sp>
        <p:nvSpPr>
          <p:cNvPr id="4" name="Rectangle 3">
            <a:extLst>
              <a:ext uri="{FF2B5EF4-FFF2-40B4-BE49-F238E27FC236}">
                <a16:creationId xmlns:a16="http://schemas.microsoft.com/office/drawing/2014/main" id="{60526044-FB9F-4F56-9002-743D8E34379B}"/>
              </a:ext>
            </a:extLst>
          </p:cNvPr>
          <p:cNvSpPr/>
          <p:nvPr/>
        </p:nvSpPr>
        <p:spPr>
          <a:xfrm>
            <a:off x="0" y="0"/>
            <a:ext cx="12192000" cy="2483141"/>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A53810-B0C8-4ACE-9569-1B6901CA21E2}"/>
              </a:ext>
            </a:extLst>
          </p:cNvPr>
          <p:cNvSpPr/>
          <p:nvPr/>
        </p:nvSpPr>
        <p:spPr>
          <a:xfrm>
            <a:off x="3315372" y="2067465"/>
            <a:ext cx="8995797" cy="4515375"/>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4AAA26-5D68-4135-9BA3-4A9BB528A7A4}"/>
              </a:ext>
            </a:extLst>
          </p:cNvPr>
          <p:cNvSpPr/>
          <p:nvPr/>
        </p:nvSpPr>
        <p:spPr>
          <a:xfrm>
            <a:off x="0" y="6731674"/>
            <a:ext cx="12192000" cy="171974"/>
          </a:xfrm>
          <a:prstGeom prst="rect">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B0A14-E7A2-4F8A-8956-ECDA83B19E91}"/>
              </a:ext>
            </a:extLst>
          </p:cNvPr>
          <p:cNvSpPr>
            <a:spLocks noGrp="1"/>
          </p:cNvSpPr>
          <p:nvPr>
            <p:ph type="ctrTitle"/>
          </p:nvPr>
        </p:nvSpPr>
        <p:spPr>
          <a:xfrm>
            <a:off x="271244" y="177942"/>
            <a:ext cx="11649510" cy="1404690"/>
          </a:xfrm>
        </p:spPr>
        <p:txBody>
          <a:bodyPr>
            <a:normAutofit/>
          </a:bodyPr>
          <a:lstStyle/>
          <a:p>
            <a:pPr algn="ctr"/>
            <a:r>
              <a:rPr lang="en-US" sz="8000" dirty="0">
                <a:solidFill>
                  <a:schemeClr val="bg1"/>
                </a:solidFill>
              </a:rPr>
              <a:t>Feet First</a:t>
            </a:r>
          </a:p>
        </p:txBody>
      </p:sp>
      <p:sp>
        <p:nvSpPr>
          <p:cNvPr id="3" name="Subtitle 2">
            <a:extLst>
              <a:ext uri="{FF2B5EF4-FFF2-40B4-BE49-F238E27FC236}">
                <a16:creationId xmlns:a16="http://schemas.microsoft.com/office/drawing/2014/main" id="{77C58707-5A35-4941-8638-918613160662}"/>
              </a:ext>
            </a:extLst>
          </p:cNvPr>
          <p:cNvSpPr>
            <a:spLocks noGrp="1"/>
          </p:cNvSpPr>
          <p:nvPr>
            <p:ph type="subTitle" idx="1"/>
          </p:nvPr>
        </p:nvSpPr>
        <p:spPr>
          <a:xfrm>
            <a:off x="1523999" y="1445059"/>
            <a:ext cx="9144000" cy="950671"/>
          </a:xfrm>
        </p:spPr>
        <p:txBody>
          <a:bodyPr>
            <a:normAutofit/>
          </a:bodyPr>
          <a:lstStyle/>
          <a:p>
            <a:r>
              <a:rPr lang="en-US" sz="4800" b="1" i="1" dirty="0">
                <a:solidFill>
                  <a:schemeClr val="bg1"/>
                </a:solidFill>
                <a:latin typeface="Times New Roman" panose="02020603050405020304" pitchFamily="18" charset="0"/>
                <a:cs typeface="Times New Roman" panose="02020603050405020304" pitchFamily="18" charset="0"/>
              </a:rPr>
              <a:t>Preventing Falls</a:t>
            </a:r>
          </a:p>
        </p:txBody>
      </p:sp>
      <p:sp>
        <p:nvSpPr>
          <p:cNvPr id="9" name="TextBox 8">
            <a:extLst>
              <a:ext uri="{FF2B5EF4-FFF2-40B4-BE49-F238E27FC236}">
                <a16:creationId xmlns:a16="http://schemas.microsoft.com/office/drawing/2014/main" id="{CC9EA77B-84B0-4853-B7AA-BB8A8C61402E}"/>
              </a:ext>
            </a:extLst>
          </p:cNvPr>
          <p:cNvSpPr txBox="1"/>
          <p:nvPr/>
        </p:nvSpPr>
        <p:spPr>
          <a:xfrm>
            <a:off x="3798457" y="3254995"/>
            <a:ext cx="7695503" cy="2308324"/>
          </a:xfrm>
          <a:prstGeom prst="rect">
            <a:avLst/>
          </a:prstGeom>
          <a:noFill/>
        </p:spPr>
        <p:txBody>
          <a:bodyPr wrap="square" lIns="91440" tIns="45720" rIns="91440" bIns="45720" rtlCol="0" anchor="t">
            <a:spAutoFit/>
          </a:bodyPr>
          <a:lstStyle/>
          <a:p>
            <a:r>
              <a:rPr lang="en-US" sz="2400" b="1" dirty="0">
                <a:latin typeface="Franklin Gothic Medium" panose="020B0603020102020204" pitchFamily="34" charset="0"/>
              </a:rPr>
              <a:t>Michelle Erdmann, Program Manager </a:t>
            </a:r>
          </a:p>
          <a:p>
            <a:r>
              <a:rPr lang="en-US" sz="2400" b="1" dirty="0">
                <a:latin typeface="Franklin Gothic Medium" panose="020B0603020102020204" pitchFamily="34" charset="0"/>
              </a:rPr>
              <a:t>Aging &amp; Disability Center of Brown County</a:t>
            </a:r>
          </a:p>
          <a:p>
            <a:endParaRPr lang="en-US" sz="2400" b="1" dirty="0">
              <a:latin typeface="Franklin Gothic Medium" panose="020B0603020102020204" pitchFamily="34" charset="0"/>
            </a:endParaRPr>
          </a:p>
          <a:p>
            <a:r>
              <a:rPr lang="en-US" sz="2400" b="1" dirty="0">
                <a:latin typeface="Franklin Gothic Medium" panose="020B0603020102020204" pitchFamily="34" charset="0"/>
              </a:rPr>
              <a:t>Kristin Paluch, BSN, RN</a:t>
            </a:r>
          </a:p>
          <a:p>
            <a:r>
              <a:rPr lang="en-US" sz="2400" b="1" dirty="0">
                <a:latin typeface="Franklin Gothic Medium" panose="020B0603020102020204" pitchFamily="34" charset="0"/>
              </a:rPr>
              <a:t>HSHS St. Vincent Hospital</a:t>
            </a:r>
          </a:p>
          <a:p>
            <a:r>
              <a:rPr lang="en-US" sz="2400" b="1" dirty="0">
                <a:latin typeface="Franklin Gothic Medium" panose="020B0603020102020204" pitchFamily="34" charset="0"/>
              </a:rPr>
              <a:t> </a:t>
            </a:r>
          </a:p>
        </p:txBody>
      </p:sp>
      <p:sp>
        <p:nvSpPr>
          <p:cNvPr id="10" name="TextBox 9">
            <a:extLst>
              <a:ext uri="{FF2B5EF4-FFF2-40B4-BE49-F238E27FC236}">
                <a16:creationId xmlns:a16="http://schemas.microsoft.com/office/drawing/2014/main" id="{2045C08C-4711-4B1E-BAF0-3E64C09BE501}"/>
              </a:ext>
            </a:extLst>
          </p:cNvPr>
          <p:cNvSpPr txBox="1"/>
          <p:nvPr/>
        </p:nvSpPr>
        <p:spPr>
          <a:xfrm>
            <a:off x="3810235" y="2737141"/>
            <a:ext cx="7239699" cy="461665"/>
          </a:xfrm>
          <a:prstGeom prst="rect">
            <a:avLst/>
          </a:prstGeom>
          <a:noFill/>
        </p:spPr>
        <p:txBody>
          <a:bodyPr wrap="square" rtlCol="0">
            <a:spAutoFit/>
          </a:bodyPr>
          <a:lstStyle/>
          <a:p>
            <a:r>
              <a:rPr lang="en-US" sz="2400" i="1" dirty="0"/>
              <a:t>Presented by:</a:t>
            </a:r>
          </a:p>
        </p:txBody>
      </p:sp>
      <p:pic>
        <p:nvPicPr>
          <p:cNvPr id="12" name="Picture 11" descr="Shape&#10;&#10;Description automatically generated with medium confidence">
            <a:extLst>
              <a:ext uri="{FF2B5EF4-FFF2-40B4-BE49-F238E27FC236}">
                <a16:creationId xmlns:a16="http://schemas.microsoft.com/office/drawing/2014/main" id="{27ED932F-6FF1-4077-9180-23F932160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1925" y="5510121"/>
            <a:ext cx="2047935" cy="895972"/>
          </a:xfrm>
          <a:prstGeom prst="rect">
            <a:avLst/>
          </a:prstGeom>
        </p:spPr>
      </p:pic>
      <p:pic>
        <p:nvPicPr>
          <p:cNvPr id="8" name="Picture 7" descr="A blue and green logo&#10;&#10;Description automatically generated">
            <a:extLst>
              <a:ext uri="{FF2B5EF4-FFF2-40B4-BE49-F238E27FC236}">
                <a16:creationId xmlns:a16="http://schemas.microsoft.com/office/drawing/2014/main" id="{790AE4CD-BE28-8FBE-2B12-80E1BC55A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486" y="5141375"/>
            <a:ext cx="3515568" cy="1371929"/>
          </a:xfrm>
          <a:prstGeom prst="rect">
            <a:avLst/>
          </a:prstGeom>
        </p:spPr>
      </p:pic>
      <p:pic>
        <p:nvPicPr>
          <p:cNvPr id="7" name="Picture 6">
            <a:extLst>
              <a:ext uri="{FF2B5EF4-FFF2-40B4-BE49-F238E27FC236}">
                <a16:creationId xmlns:a16="http://schemas.microsoft.com/office/drawing/2014/main" id="{7FF5BA68-4598-FFFA-95D0-521F3AB18A62}"/>
              </a:ext>
            </a:extLst>
          </p:cNvPr>
          <p:cNvPicPr>
            <a:picLocks noChangeAspect="1"/>
          </p:cNvPicPr>
          <p:nvPr/>
        </p:nvPicPr>
        <p:blipFill>
          <a:blip r:embed="rId6"/>
          <a:stretch>
            <a:fillRect/>
          </a:stretch>
        </p:blipFill>
        <p:spPr>
          <a:xfrm>
            <a:off x="10038356" y="5513945"/>
            <a:ext cx="1787612" cy="888323"/>
          </a:xfrm>
          <a:prstGeom prst="rect">
            <a:avLst/>
          </a:prstGeom>
        </p:spPr>
      </p:pic>
    </p:spTree>
    <p:extLst>
      <p:ext uri="{BB962C8B-B14F-4D97-AF65-F5344CB8AC3E}">
        <p14:creationId xmlns:p14="http://schemas.microsoft.com/office/powerpoint/2010/main" val="2087045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50"/>
            <a:ext cx="9462060" cy="1922802"/>
          </a:xfrm>
        </p:spPr>
        <p:txBody>
          <a:bodyPr>
            <a:normAutofit/>
          </a:bodyPr>
          <a:lstStyle/>
          <a:p>
            <a:pPr marL="0" indent="0">
              <a:buNone/>
            </a:pPr>
            <a:r>
              <a:rPr lang="en-US" sz="2400" b="1" i="1" dirty="0">
                <a:solidFill>
                  <a:schemeClr val="accent6"/>
                </a:solidFill>
              </a:rPr>
              <a:t>Common Things We Do</a:t>
            </a:r>
          </a:p>
          <a:p>
            <a:r>
              <a:rPr lang="en-US" sz="2800" dirty="0"/>
              <a:t>Wearing inappropriate footwear or clothing continued…</a:t>
            </a:r>
          </a:p>
        </p:txBody>
      </p:sp>
      <p:pic>
        <p:nvPicPr>
          <p:cNvPr id="6" name="Picture 5" descr="A picture containing person&#10;&#10;Description automatically generated">
            <a:extLst>
              <a:ext uri="{FF2B5EF4-FFF2-40B4-BE49-F238E27FC236}">
                <a16:creationId xmlns:a16="http://schemas.microsoft.com/office/drawing/2014/main" id="{04A7CA25-BB7A-9212-8CFA-A9E3A2674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74" y="3038167"/>
            <a:ext cx="5288280" cy="3525520"/>
          </a:xfrm>
          <a:prstGeom prst="rect">
            <a:avLst/>
          </a:prstGeom>
        </p:spPr>
      </p:pic>
      <p:pic>
        <p:nvPicPr>
          <p:cNvPr id="3074" name="Picture 2" descr="Black Bag On Floor Red Book Stock Photo 469458980 | Shutterstock">
            <a:extLst>
              <a:ext uri="{FF2B5EF4-FFF2-40B4-BE49-F238E27FC236}">
                <a16:creationId xmlns:a16="http://schemas.microsoft.com/office/drawing/2014/main" id="{00D249F2-3828-A57A-9F36-E888FDCE81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511" b="12304"/>
          <a:stretch/>
        </p:blipFill>
        <p:spPr bwMode="auto">
          <a:xfrm>
            <a:off x="5960631" y="3038164"/>
            <a:ext cx="4963589" cy="353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58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4C02C-616A-07A2-E1AB-F76789B45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37B64-CADD-DF8A-511C-457E955C90E1}"/>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F160865-6AE8-D399-8DE9-3402E2E4EE6E}"/>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77BB8AF-AFFB-070B-C63E-29BFF35F3A62}"/>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7BBFB09-5714-2E28-484E-17E0877CF65A}"/>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6E15D208-8D63-9820-6D95-31ED111175AB}"/>
              </a:ext>
            </a:extLst>
          </p:cNvPr>
          <p:cNvSpPr>
            <a:spLocks noGrp="1"/>
          </p:cNvSpPr>
          <p:nvPr>
            <p:ph idx="1"/>
          </p:nvPr>
        </p:nvSpPr>
        <p:spPr>
          <a:xfrm>
            <a:off x="1048624" y="1262850"/>
            <a:ext cx="9462060" cy="1922802"/>
          </a:xfrm>
        </p:spPr>
        <p:txBody>
          <a:bodyPr>
            <a:normAutofit/>
          </a:bodyPr>
          <a:lstStyle/>
          <a:p>
            <a:pPr marL="0" indent="0">
              <a:buNone/>
            </a:pPr>
            <a:r>
              <a:rPr lang="en-US" sz="2400" b="1" i="1" dirty="0">
                <a:solidFill>
                  <a:schemeClr val="accent6"/>
                </a:solidFill>
              </a:rPr>
              <a:t>Common Things We Do</a:t>
            </a:r>
          </a:p>
          <a:p>
            <a:r>
              <a:rPr lang="en-US" sz="2800" dirty="0"/>
              <a:t>Not utilizing appropriate assistive devices (such as a walker or cane) or misuse of these device</a:t>
            </a:r>
          </a:p>
        </p:txBody>
      </p:sp>
      <p:pic>
        <p:nvPicPr>
          <p:cNvPr id="10" name="Picture 9" descr="A picture containing diagram&#10;&#10;Description automatically generated">
            <a:extLst>
              <a:ext uri="{FF2B5EF4-FFF2-40B4-BE49-F238E27FC236}">
                <a16:creationId xmlns:a16="http://schemas.microsoft.com/office/drawing/2014/main" id="{A4CE1435-B162-B337-D68A-A4133B4EB8E5}"/>
              </a:ext>
            </a:extLst>
          </p:cNvPr>
          <p:cNvPicPr>
            <a:picLocks noChangeAspect="1"/>
          </p:cNvPicPr>
          <p:nvPr/>
        </p:nvPicPr>
        <p:blipFill>
          <a:blip r:embed="rId3">
            <a:extLst>
              <a:ext uri="{28A0092B-C50C-407E-A947-70E740481C1C}">
                <a14:useLocalDpi xmlns:a14="http://schemas.microsoft.com/office/drawing/2010/main" val="0"/>
              </a:ext>
            </a:extLst>
          </a:blip>
          <a:srcRect l="-70" t="293" r="15634" b="-293"/>
          <a:stretch/>
        </p:blipFill>
        <p:spPr>
          <a:xfrm>
            <a:off x="535189" y="2690447"/>
            <a:ext cx="5019668" cy="3340861"/>
          </a:xfrm>
          <a:prstGeom prst="rect">
            <a:avLst/>
          </a:prstGeom>
        </p:spPr>
      </p:pic>
      <p:pic>
        <p:nvPicPr>
          <p:cNvPr id="12" name="Picture 11" descr="A group of men in suits&#10;&#10;Description automatically generated with medium confidence">
            <a:extLst>
              <a:ext uri="{FF2B5EF4-FFF2-40B4-BE49-F238E27FC236}">
                <a16:creationId xmlns:a16="http://schemas.microsoft.com/office/drawing/2014/main" id="{D22651AF-483D-7490-5B44-B94A087A2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857" y="3043026"/>
            <a:ext cx="5915025" cy="2809875"/>
          </a:xfrm>
          <a:prstGeom prst="rect">
            <a:avLst/>
          </a:prstGeom>
        </p:spPr>
      </p:pic>
    </p:spTree>
    <p:extLst>
      <p:ext uri="{BB962C8B-B14F-4D97-AF65-F5344CB8AC3E}">
        <p14:creationId xmlns:p14="http://schemas.microsoft.com/office/powerpoint/2010/main" val="299022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50"/>
            <a:ext cx="8998890" cy="5028887"/>
          </a:xfrm>
        </p:spPr>
        <p:txBody>
          <a:bodyPr/>
          <a:lstStyle/>
          <a:p>
            <a:pPr marL="0" indent="0">
              <a:buNone/>
            </a:pPr>
            <a:r>
              <a:rPr lang="en-US" sz="2400" b="1" i="1" dirty="0">
                <a:solidFill>
                  <a:schemeClr val="accent6"/>
                </a:solidFill>
              </a:rPr>
              <a:t>Common Things We Do</a:t>
            </a:r>
          </a:p>
          <a:p>
            <a:r>
              <a:rPr lang="en-US" sz="2800" dirty="0"/>
              <a:t>Not using or misuse of railings or grab bars</a:t>
            </a:r>
          </a:p>
        </p:txBody>
      </p:sp>
      <p:pic>
        <p:nvPicPr>
          <p:cNvPr id="2054" name="Picture 6" descr="Grab Bar Specialists Installation">
            <a:extLst>
              <a:ext uri="{FF2B5EF4-FFF2-40B4-BE49-F238E27FC236}">
                <a16:creationId xmlns:a16="http://schemas.microsoft.com/office/drawing/2014/main" id="{40572196-0E74-51AF-AA9F-42D4A2095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371" y="2259228"/>
            <a:ext cx="3908715" cy="45715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nyl/Aluminum Railings | Liberty Fence &amp; Railing">
            <a:extLst>
              <a:ext uri="{FF2B5EF4-FFF2-40B4-BE49-F238E27FC236}">
                <a16:creationId xmlns:a16="http://schemas.microsoft.com/office/drawing/2014/main" id="{ABE447CC-619C-D064-4297-0BFA033214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64" t="-278" r="5299" b="11687"/>
          <a:stretch/>
        </p:blipFill>
        <p:spPr bwMode="auto">
          <a:xfrm>
            <a:off x="515052" y="2256506"/>
            <a:ext cx="5123748" cy="457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68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1BE1E-BE7B-9E15-357C-F6590F7F7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1AFB5-5E51-129D-CDAE-229935865720}"/>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24187390-B828-BB38-0733-E0F31F887C47}"/>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CB371D2-7DB8-11C0-CA6C-F9DB171D2C0B}"/>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F8A28D5-7340-9309-7E16-517BF991E1E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3F46BB22-8B0D-7B9C-99DB-CC974318E912}"/>
              </a:ext>
            </a:extLst>
          </p:cNvPr>
          <p:cNvSpPr>
            <a:spLocks noGrp="1"/>
          </p:cNvSpPr>
          <p:nvPr>
            <p:ph idx="1"/>
          </p:nvPr>
        </p:nvSpPr>
        <p:spPr>
          <a:xfrm>
            <a:off x="1048624" y="1262850"/>
            <a:ext cx="9462060" cy="5028887"/>
          </a:xfrm>
        </p:spPr>
        <p:txBody>
          <a:bodyPr/>
          <a:lstStyle/>
          <a:p>
            <a:pPr marL="0" indent="0">
              <a:buNone/>
            </a:pPr>
            <a:r>
              <a:rPr lang="en-US" sz="2400" b="1" i="1" dirty="0">
                <a:solidFill>
                  <a:schemeClr val="accent6"/>
                </a:solidFill>
              </a:rPr>
              <a:t>Common Things We Do</a:t>
            </a:r>
          </a:p>
          <a:p>
            <a:r>
              <a:rPr lang="en-US" sz="2800" dirty="0"/>
              <a:t>Not utilizing or installing appropriate lighting</a:t>
            </a:r>
          </a:p>
        </p:txBody>
      </p:sp>
      <p:pic>
        <p:nvPicPr>
          <p:cNvPr id="2050" name="Picture 2" descr="Stair Lighting Solution With LED Strips : 4 Steps (with Pictures) -  Instructables">
            <a:extLst>
              <a:ext uri="{FF2B5EF4-FFF2-40B4-BE49-F238E27FC236}">
                <a16:creationId xmlns:a16="http://schemas.microsoft.com/office/drawing/2014/main" id="{C3DD8867-43E5-A3DF-6B6A-FB2F98EBE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70" y="2300194"/>
            <a:ext cx="5551033" cy="44162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y Toilet Night Light (2Pack) by AUSAYE, 8-Color Led Motion Activated  Toilet Light, Fit Any Toilet Bowl Light with Two Mode Motion Sensor LED  Bathroom Night Light Gift Online at Low Prices">
            <a:extLst>
              <a:ext uri="{FF2B5EF4-FFF2-40B4-BE49-F238E27FC236}">
                <a16:creationId xmlns:a16="http://schemas.microsoft.com/office/drawing/2014/main" id="{05013F95-2035-EB4A-4575-29983E01A4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390" r="21608"/>
          <a:stretch/>
        </p:blipFill>
        <p:spPr bwMode="auto">
          <a:xfrm>
            <a:off x="6908833" y="2300194"/>
            <a:ext cx="4187696" cy="451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554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49"/>
            <a:ext cx="9845518" cy="5187111"/>
          </a:xfrm>
        </p:spPr>
        <p:txBody>
          <a:bodyPr>
            <a:normAutofit/>
          </a:bodyPr>
          <a:lstStyle/>
          <a:p>
            <a:pPr marL="0" indent="0">
              <a:buNone/>
            </a:pPr>
            <a:r>
              <a:rPr lang="en-US" sz="2400" b="1" i="1" dirty="0">
                <a:solidFill>
                  <a:schemeClr val="accent6"/>
                </a:solidFill>
              </a:rPr>
              <a:t>Common Things We Do</a:t>
            </a:r>
          </a:p>
          <a:p>
            <a:r>
              <a:rPr lang="en-US" sz="2800" dirty="0"/>
              <a:t>Not having our vision checked regularly, missing a step</a:t>
            </a:r>
          </a:p>
        </p:txBody>
      </p:sp>
      <p:pic>
        <p:nvPicPr>
          <p:cNvPr id="3074" name="Picture 2" descr="Primehealth Medical Center, P.C. In Memphis, TN - How Your Vision Changes  as You Age">
            <a:extLst>
              <a:ext uri="{FF2B5EF4-FFF2-40B4-BE49-F238E27FC236}">
                <a16:creationId xmlns:a16="http://schemas.microsoft.com/office/drawing/2014/main" id="{64E2C279-51EC-30AF-59CE-2DD837DA01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886"/>
          <a:stretch/>
        </p:blipFill>
        <p:spPr bwMode="auto">
          <a:xfrm>
            <a:off x="468085" y="2688036"/>
            <a:ext cx="6226630" cy="31631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rd to see depth of stairs : r/Decks">
            <a:extLst>
              <a:ext uri="{FF2B5EF4-FFF2-40B4-BE49-F238E27FC236}">
                <a16:creationId xmlns:a16="http://schemas.microsoft.com/office/drawing/2014/main" id="{1F8C7CE1-66BF-42DA-4FA7-3D1E46F924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05" r="5522"/>
          <a:stretch/>
        </p:blipFill>
        <p:spPr bwMode="auto">
          <a:xfrm>
            <a:off x="7275254" y="2269264"/>
            <a:ext cx="4448661" cy="400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204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51"/>
            <a:ext cx="9462060" cy="1381320"/>
          </a:xfrm>
        </p:spPr>
        <p:txBody>
          <a:bodyPr/>
          <a:lstStyle/>
          <a:p>
            <a:pPr marL="0" indent="0">
              <a:buNone/>
            </a:pPr>
            <a:r>
              <a:rPr lang="en-US" sz="2400" b="1" i="1" dirty="0">
                <a:solidFill>
                  <a:schemeClr val="accent6"/>
                </a:solidFill>
              </a:rPr>
              <a:t>Common Things We Do</a:t>
            </a:r>
          </a:p>
          <a:p>
            <a:r>
              <a:rPr lang="en-US" sz="2800" dirty="0"/>
              <a:t>Throw rugs</a:t>
            </a:r>
          </a:p>
        </p:txBody>
      </p:sp>
      <p:pic>
        <p:nvPicPr>
          <p:cNvPr id="7" name="Picture 6" descr="A room with a desk and shelves&#10;&#10;Description automatically generated with low confidence">
            <a:extLst>
              <a:ext uri="{FF2B5EF4-FFF2-40B4-BE49-F238E27FC236}">
                <a16:creationId xmlns:a16="http://schemas.microsoft.com/office/drawing/2014/main" id="{4EA632B0-C016-2632-AA6A-14B77E5DDCA6}"/>
              </a:ext>
            </a:extLst>
          </p:cNvPr>
          <p:cNvPicPr>
            <a:picLocks noChangeAspect="1"/>
          </p:cNvPicPr>
          <p:nvPr/>
        </p:nvPicPr>
        <p:blipFill rotWithShape="1">
          <a:blip r:embed="rId3">
            <a:extLst>
              <a:ext uri="{28A0092B-C50C-407E-A947-70E740481C1C}">
                <a14:useLocalDpi xmlns:a14="http://schemas.microsoft.com/office/drawing/2010/main" val="0"/>
              </a:ext>
            </a:extLst>
          </a:blip>
          <a:srcRect l="21384" t="40090" r="17843"/>
          <a:stretch/>
        </p:blipFill>
        <p:spPr>
          <a:xfrm>
            <a:off x="610779" y="2713105"/>
            <a:ext cx="5571902" cy="3666722"/>
          </a:xfrm>
          <a:prstGeom prst="rect">
            <a:avLst/>
          </a:prstGeom>
        </p:spPr>
      </p:pic>
      <p:pic>
        <p:nvPicPr>
          <p:cNvPr id="13" name="Picture 12" descr="A couch and a rug in a room&#10;&#10;Description automatically generated with low confidence">
            <a:extLst>
              <a:ext uri="{FF2B5EF4-FFF2-40B4-BE49-F238E27FC236}">
                <a16:creationId xmlns:a16="http://schemas.microsoft.com/office/drawing/2014/main" id="{BE31FDBE-4697-6EF3-7E78-38B9AFF1B8D8}"/>
              </a:ext>
            </a:extLst>
          </p:cNvPr>
          <p:cNvPicPr>
            <a:picLocks noChangeAspect="1"/>
          </p:cNvPicPr>
          <p:nvPr/>
        </p:nvPicPr>
        <p:blipFill rotWithShape="1">
          <a:blip r:embed="rId4">
            <a:extLst>
              <a:ext uri="{28A0092B-C50C-407E-A947-70E740481C1C}">
                <a14:useLocalDpi xmlns:a14="http://schemas.microsoft.com/office/drawing/2010/main" val="0"/>
              </a:ext>
            </a:extLst>
          </a:blip>
          <a:srcRect t="47742"/>
          <a:stretch/>
        </p:blipFill>
        <p:spPr>
          <a:xfrm>
            <a:off x="6404403" y="2713105"/>
            <a:ext cx="4714868" cy="3691370"/>
          </a:xfrm>
          <a:prstGeom prst="rect">
            <a:avLst/>
          </a:prstGeom>
        </p:spPr>
      </p:pic>
    </p:spTree>
    <p:extLst>
      <p:ext uri="{BB962C8B-B14F-4D97-AF65-F5344CB8AC3E}">
        <p14:creationId xmlns:p14="http://schemas.microsoft.com/office/powerpoint/2010/main" val="330776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51"/>
            <a:ext cx="9462060" cy="1381320"/>
          </a:xfrm>
        </p:spPr>
        <p:txBody>
          <a:bodyPr/>
          <a:lstStyle/>
          <a:p>
            <a:pPr marL="0" indent="0">
              <a:buNone/>
            </a:pPr>
            <a:r>
              <a:rPr lang="en-US" sz="2400" b="1" i="1" dirty="0">
                <a:solidFill>
                  <a:schemeClr val="accent6"/>
                </a:solidFill>
              </a:rPr>
              <a:t>Common Things We Do</a:t>
            </a:r>
          </a:p>
          <a:p>
            <a:r>
              <a:rPr lang="en-US" sz="2800" dirty="0"/>
              <a:t>Unaware of our surroundings such as grandkids, pets and other objects underfoot</a:t>
            </a:r>
          </a:p>
        </p:txBody>
      </p:sp>
      <p:pic>
        <p:nvPicPr>
          <p:cNvPr id="6" name="Picture 5" descr="A close-up of a staircase&#10;&#10;Description automatically generated with low confidence">
            <a:extLst>
              <a:ext uri="{FF2B5EF4-FFF2-40B4-BE49-F238E27FC236}">
                <a16:creationId xmlns:a16="http://schemas.microsoft.com/office/drawing/2014/main" id="{835BB231-0FE5-F0C1-B2F0-92FAC2986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683" y="2819400"/>
            <a:ext cx="5025513" cy="3350342"/>
          </a:xfrm>
          <a:prstGeom prst="rect">
            <a:avLst/>
          </a:prstGeom>
        </p:spPr>
      </p:pic>
      <p:pic>
        <p:nvPicPr>
          <p:cNvPr id="1026" name="Picture 2" descr="Owner Tries to Feed Dog Without Other Pups Knowing, Fails Miserably -  Newsweek">
            <a:extLst>
              <a:ext uri="{FF2B5EF4-FFF2-40B4-BE49-F238E27FC236}">
                <a16:creationId xmlns:a16="http://schemas.microsoft.com/office/drawing/2014/main" id="{DEDA4FED-E2CA-868A-B2A9-BF229E320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211" y="2819399"/>
            <a:ext cx="5018534" cy="3350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018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50"/>
            <a:ext cx="9462060" cy="1922802"/>
          </a:xfrm>
        </p:spPr>
        <p:txBody>
          <a:bodyPr>
            <a:normAutofit/>
          </a:bodyPr>
          <a:lstStyle/>
          <a:p>
            <a:pPr marL="0" indent="0">
              <a:buNone/>
            </a:pPr>
            <a:r>
              <a:rPr lang="en-US" sz="2400" b="1" i="1" dirty="0">
                <a:solidFill>
                  <a:schemeClr val="accent6"/>
                </a:solidFill>
              </a:rPr>
              <a:t>Common Things We Do</a:t>
            </a:r>
          </a:p>
          <a:p>
            <a:r>
              <a:rPr lang="en-US" sz="3200" dirty="0"/>
              <a:t>Distracted and not paying attention to where we are walking, and scanning ahead</a:t>
            </a:r>
          </a:p>
        </p:txBody>
      </p:sp>
      <p:pic>
        <p:nvPicPr>
          <p:cNvPr id="7" name="Picture 6" descr="A picture containing text, water, outdoor, scene&#10;&#10;Description automatically generated">
            <a:extLst>
              <a:ext uri="{FF2B5EF4-FFF2-40B4-BE49-F238E27FC236}">
                <a16:creationId xmlns:a16="http://schemas.microsoft.com/office/drawing/2014/main" id="{0FE568CA-ACFB-8C17-17C2-7FA3C0FC8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24" y="3015734"/>
            <a:ext cx="4991103" cy="3326953"/>
          </a:xfrm>
          <a:prstGeom prst="rect">
            <a:avLst/>
          </a:prstGeom>
        </p:spPr>
      </p:pic>
      <p:pic>
        <p:nvPicPr>
          <p:cNvPr id="2054" name="Picture 6" descr="Concrete Sidewalk Repair: How to Repair an Uneven Sidewalk |  DoItYourself.com">
            <a:extLst>
              <a:ext uri="{FF2B5EF4-FFF2-40B4-BE49-F238E27FC236}">
                <a16:creationId xmlns:a16="http://schemas.microsoft.com/office/drawing/2014/main" id="{5E09F91D-EFD0-C185-90B4-AD5BD793B8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814" y="3015733"/>
            <a:ext cx="4990430" cy="332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054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49"/>
            <a:ext cx="9845518" cy="5187111"/>
          </a:xfrm>
        </p:spPr>
        <p:txBody>
          <a:bodyPr>
            <a:normAutofit/>
          </a:bodyPr>
          <a:lstStyle/>
          <a:p>
            <a:pPr marL="0" indent="0">
              <a:buNone/>
            </a:pPr>
            <a:r>
              <a:rPr lang="en-US" sz="2400" b="1" i="1" dirty="0">
                <a:solidFill>
                  <a:schemeClr val="accent6"/>
                </a:solidFill>
              </a:rPr>
              <a:t>Common Things We Do</a:t>
            </a:r>
          </a:p>
          <a:p>
            <a:pPr marL="0" indent="0">
              <a:buNone/>
            </a:pPr>
            <a:endParaRPr lang="en-US" dirty="0"/>
          </a:p>
          <a:p>
            <a:r>
              <a:rPr lang="en-US" sz="2400" dirty="0"/>
              <a:t>Nocturia - frequent nighttime urination</a:t>
            </a:r>
          </a:p>
          <a:p>
            <a:pPr marL="0" indent="0">
              <a:buNone/>
            </a:pPr>
            <a:endParaRPr lang="en-US" sz="900" dirty="0"/>
          </a:p>
          <a:p>
            <a:r>
              <a:rPr lang="en-US" sz="2400" dirty="0"/>
              <a:t>Lack of good lighting and clear pathway</a:t>
            </a:r>
          </a:p>
          <a:p>
            <a:endParaRPr lang="en-US" sz="2400" dirty="0"/>
          </a:p>
          <a:p>
            <a:pPr marL="0" indent="0">
              <a:buNone/>
            </a:pPr>
            <a:r>
              <a:rPr lang="en-US" sz="2400" b="1" dirty="0"/>
              <a:t>Somethings to consider to help:</a:t>
            </a:r>
          </a:p>
          <a:p>
            <a:pPr marL="0" indent="0">
              <a:buNone/>
            </a:pPr>
            <a:endParaRPr lang="en-US" sz="300" dirty="0"/>
          </a:p>
          <a:p>
            <a:r>
              <a:rPr lang="en-US" sz="2400" dirty="0"/>
              <a:t>Commode by bedroom/in bedroom is bathroom is too far away</a:t>
            </a:r>
          </a:p>
          <a:p>
            <a:pPr marL="0" indent="0">
              <a:buNone/>
            </a:pPr>
            <a:endParaRPr lang="en-US" sz="1100" dirty="0"/>
          </a:p>
          <a:p>
            <a:r>
              <a:rPr lang="en-US" sz="2400" dirty="0"/>
              <a:t>Incontinence supplies for nighttime use</a:t>
            </a:r>
          </a:p>
          <a:p>
            <a:pPr marL="0" indent="0">
              <a:buNone/>
            </a:pPr>
            <a:endParaRPr lang="en-US" sz="2400" dirty="0"/>
          </a:p>
        </p:txBody>
      </p:sp>
    </p:spTree>
    <p:extLst>
      <p:ext uri="{BB962C8B-B14F-4D97-AF65-F5344CB8AC3E}">
        <p14:creationId xmlns:p14="http://schemas.microsoft.com/office/powerpoint/2010/main" val="3238945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49"/>
            <a:ext cx="9462060" cy="4331706"/>
          </a:xfrm>
        </p:spPr>
        <p:txBody>
          <a:bodyPr>
            <a:normAutofit/>
          </a:bodyPr>
          <a:lstStyle/>
          <a:p>
            <a:pPr marL="0" indent="0">
              <a:buNone/>
            </a:pPr>
            <a:r>
              <a:rPr lang="en-US" sz="3200" b="1" i="1" dirty="0">
                <a:solidFill>
                  <a:schemeClr val="accent6"/>
                </a:solidFill>
              </a:rPr>
              <a:t>Fear</a:t>
            </a:r>
          </a:p>
          <a:p>
            <a:pPr marL="0" indent="0">
              <a:buNone/>
            </a:pPr>
            <a:endParaRPr lang="en-US" sz="2400" dirty="0"/>
          </a:p>
          <a:p>
            <a:r>
              <a:rPr lang="en-US" sz="4000" dirty="0"/>
              <a:t>Falls can create fear and increase the risk of another fall as individuals avoid activity, leading to a loss of strength and balance.</a:t>
            </a:r>
          </a:p>
        </p:txBody>
      </p:sp>
    </p:spTree>
    <p:extLst>
      <p:ext uri="{BB962C8B-B14F-4D97-AF65-F5344CB8AC3E}">
        <p14:creationId xmlns:p14="http://schemas.microsoft.com/office/powerpoint/2010/main" val="248751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56206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Introductions</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CDCFDF-F854-4B0D-9681-C0C5E931EFB9}"/>
              </a:ext>
            </a:extLst>
          </p:cNvPr>
          <p:cNvSpPr txBox="1">
            <a:spLocks/>
          </p:cNvSpPr>
          <p:nvPr/>
        </p:nvSpPr>
        <p:spPr>
          <a:xfrm>
            <a:off x="1048625" y="1640354"/>
            <a:ext cx="8791662" cy="47688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150"/>
              </a:spcBef>
              <a:buFont typeface="Arial" panose="020B0604020202020204" pitchFamily="34" charset="0"/>
              <a:buChar char="•"/>
            </a:pPr>
            <a:r>
              <a:rPr lang="en-US" sz="4000" dirty="0">
                <a:latin typeface="+mn-lt"/>
                <a:cs typeface="Times New Roman" panose="02020603050405020304" pitchFamily="18" charset="0"/>
              </a:rPr>
              <a:t>Anyone have an experience to share about a fall?</a:t>
            </a:r>
          </a:p>
        </p:txBody>
      </p:sp>
      <p:cxnSp>
        <p:nvCxnSpPr>
          <p:cNvPr id="9" name="Straight Connector 8">
            <a:extLst>
              <a:ext uri="{FF2B5EF4-FFF2-40B4-BE49-F238E27FC236}">
                <a16:creationId xmlns:a16="http://schemas.microsoft.com/office/drawing/2014/main" id="{58A09E81-1307-4638-897D-AB631B8A161F}"/>
              </a:ext>
            </a:extLst>
          </p:cNvPr>
          <p:cNvCxnSpPr>
            <a:cxnSpLocks/>
          </p:cNvCxnSpPr>
          <p:nvPr/>
        </p:nvCxnSpPr>
        <p:spPr>
          <a:xfrm>
            <a:off x="1048624" y="1241571"/>
            <a:ext cx="7795432"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465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49"/>
            <a:ext cx="7453119" cy="5187111"/>
          </a:xfrm>
        </p:spPr>
        <p:txBody>
          <a:bodyPr>
            <a:normAutofit/>
          </a:bodyPr>
          <a:lstStyle/>
          <a:p>
            <a:pPr marL="0" indent="0">
              <a:buNone/>
            </a:pPr>
            <a:r>
              <a:rPr lang="en-US" sz="2400" b="1" i="1" dirty="0">
                <a:solidFill>
                  <a:schemeClr val="accent6"/>
                </a:solidFill>
              </a:rPr>
              <a:t>Loss of Balance</a:t>
            </a:r>
          </a:p>
          <a:p>
            <a:pPr marL="0" indent="0">
              <a:buNone/>
            </a:pPr>
            <a:endParaRPr lang="en-US" dirty="0"/>
          </a:p>
          <a:p>
            <a:r>
              <a:rPr lang="en-US" sz="2800" dirty="0"/>
              <a:t>Proprioception - your body's ability to sense its position and movement in space.</a:t>
            </a:r>
          </a:p>
          <a:p>
            <a:pPr marL="0" indent="0">
              <a:buNone/>
            </a:pPr>
            <a:endParaRPr lang="en-US" sz="1600" dirty="0"/>
          </a:p>
          <a:p>
            <a:r>
              <a:rPr lang="en-US" sz="2800" dirty="0"/>
              <a:t>How good is your balance?</a:t>
            </a:r>
          </a:p>
          <a:p>
            <a:endParaRPr lang="en-US" sz="2800" dirty="0"/>
          </a:p>
          <a:p>
            <a:pPr marL="0" indent="0">
              <a:buNone/>
            </a:pPr>
            <a:r>
              <a:rPr lang="en-US" sz="2800" dirty="0"/>
              <a:t>Balance can be regained at any age!</a:t>
            </a:r>
          </a:p>
          <a:p>
            <a:endParaRPr lang="en-US" sz="2800" dirty="0"/>
          </a:p>
        </p:txBody>
      </p:sp>
      <p:pic>
        <p:nvPicPr>
          <p:cNvPr id="3" name="Picture 2">
            <a:extLst>
              <a:ext uri="{FF2B5EF4-FFF2-40B4-BE49-F238E27FC236}">
                <a16:creationId xmlns:a16="http://schemas.microsoft.com/office/drawing/2014/main" id="{09BA42C1-D429-5D99-308D-45AB1602014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b="5093"/>
          <a:stretch/>
        </p:blipFill>
        <p:spPr>
          <a:xfrm>
            <a:off x="8842886" y="2455845"/>
            <a:ext cx="1648133" cy="3994115"/>
          </a:xfrm>
          <a:prstGeom prst="rect">
            <a:avLst/>
          </a:prstGeom>
        </p:spPr>
      </p:pic>
      <p:sp>
        <p:nvSpPr>
          <p:cNvPr id="7" name="TextBox 6">
            <a:extLst>
              <a:ext uri="{FF2B5EF4-FFF2-40B4-BE49-F238E27FC236}">
                <a16:creationId xmlns:a16="http://schemas.microsoft.com/office/drawing/2014/main" id="{F4A61055-612D-5FD1-0C22-4059A80228E1}"/>
              </a:ext>
            </a:extLst>
          </p:cNvPr>
          <p:cNvSpPr txBox="1"/>
          <p:nvPr/>
        </p:nvSpPr>
        <p:spPr>
          <a:xfrm>
            <a:off x="8842886" y="2013358"/>
            <a:ext cx="2448232" cy="307777"/>
          </a:xfrm>
          <a:prstGeom prst="rect">
            <a:avLst/>
          </a:prstGeom>
          <a:noFill/>
        </p:spPr>
        <p:txBody>
          <a:bodyPr wrap="square" rtlCol="0">
            <a:spAutoFit/>
          </a:bodyPr>
          <a:lstStyle/>
          <a:p>
            <a:r>
              <a:rPr lang="en-US" sz="1400" b="1" dirty="0"/>
              <a:t>Heel-toe Standing</a:t>
            </a:r>
          </a:p>
        </p:txBody>
      </p:sp>
    </p:spTree>
    <p:extLst>
      <p:ext uri="{BB962C8B-B14F-4D97-AF65-F5344CB8AC3E}">
        <p14:creationId xmlns:p14="http://schemas.microsoft.com/office/powerpoint/2010/main" val="2459571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49"/>
            <a:ext cx="9845518" cy="5187111"/>
          </a:xfrm>
        </p:spPr>
        <p:txBody>
          <a:bodyPr>
            <a:normAutofit/>
          </a:bodyPr>
          <a:lstStyle/>
          <a:p>
            <a:pPr marL="0" indent="0">
              <a:buNone/>
            </a:pPr>
            <a:r>
              <a:rPr lang="en-US" sz="2400" b="1" i="1" dirty="0">
                <a:solidFill>
                  <a:schemeClr val="accent6"/>
                </a:solidFill>
              </a:rPr>
              <a:t>Loss of Strength</a:t>
            </a:r>
          </a:p>
          <a:p>
            <a:pPr marL="0" indent="0">
              <a:buNone/>
            </a:pPr>
            <a:endParaRPr lang="en-US" dirty="0"/>
          </a:p>
          <a:p>
            <a:r>
              <a:rPr lang="en-US" sz="3200" dirty="0"/>
              <a:t>Strength can be regained at any age</a:t>
            </a:r>
          </a:p>
          <a:p>
            <a:r>
              <a:rPr lang="en-US" sz="3200" dirty="0"/>
              <a:t>How good is your strength?</a:t>
            </a:r>
          </a:p>
        </p:txBody>
      </p:sp>
      <p:sp>
        <p:nvSpPr>
          <p:cNvPr id="7" name="TextBox 6">
            <a:extLst>
              <a:ext uri="{FF2B5EF4-FFF2-40B4-BE49-F238E27FC236}">
                <a16:creationId xmlns:a16="http://schemas.microsoft.com/office/drawing/2014/main" id="{F4A61055-612D-5FD1-0C22-4059A80228E1}"/>
              </a:ext>
            </a:extLst>
          </p:cNvPr>
          <p:cNvSpPr txBox="1"/>
          <p:nvPr/>
        </p:nvSpPr>
        <p:spPr>
          <a:xfrm>
            <a:off x="9116961" y="2013358"/>
            <a:ext cx="2448232" cy="307777"/>
          </a:xfrm>
          <a:prstGeom prst="rect">
            <a:avLst/>
          </a:prstGeom>
          <a:noFill/>
        </p:spPr>
        <p:txBody>
          <a:bodyPr wrap="square" rtlCol="0">
            <a:spAutoFit/>
          </a:bodyPr>
          <a:lstStyle/>
          <a:p>
            <a:r>
              <a:rPr lang="en-US" sz="1400" b="1" dirty="0"/>
              <a:t>Toe Raises</a:t>
            </a:r>
          </a:p>
        </p:txBody>
      </p:sp>
      <p:pic>
        <p:nvPicPr>
          <p:cNvPr id="6" name="Picture 5">
            <a:extLst>
              <a:ext uri="{FF2B5EF4-FFF2-40B4-BE49-F238E27FC236}">
                <a16:creationId xmlns:a16="http://schemas.microsoft.com/office/drawing/2014/main" id="{BBC2AFBF-C430-ACE8-47D0-F18E93B34573}"/>
              </a:ext>
            </a:extLst>
          </p:cNvPr>
          <p:cNvPicPr>
            <a:picLocks noChangeAspect="1"/>
          </p:cNvPicPr>
          <p:nvPr/>
        </p:nvPicPr>
        <p:blipFill rotWithShape="1">
          <a:blip r:embed="rId3"/>
          <a:srcRect t="4167"/>
          <a:stretch/>
        </p:blipFill>
        <p:spPr>
          <a:xfrm>
            <a:off x="9116961" y="2570553"/>
            <a:ext cx="1688690" cy="3932626"/>
          </a:xfrm>
          <a:prstGeom prst="rect">
            <a:avLst/>
          </a:prstGeom>
        </p:spPr>
      </p:pic>
    </p:spTree>
    <p:extLst>
      <p:ext uri="{BB962C8B-B14F-4D97-AF65-F5344CB8AC3E}">
        <p14:creationId xmlns:p14="http://schemas.microsoft.com/office/powerpoint/2010/main" val="721527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49"/>
            <a:ext cx="9845518" cy="5187111"/>
          </a:xfrm>
        </p:spPr>
        <p:txBody>
          <a:bodyPr>
            <a:normAutofit fontScale="92500" lnSpcReduction="10000"/>
          </a:bodyPr>
          <a:lstStyle/>
          <a:p>
            <a:pPr marL="0" indent="0">
              <a:buNone/>
            </a:pPr>
            <a:r>
              <a:rPr lang="en-US" sz="2400" b="1" i="1" dirty="0">
                <a:solidFill>
                  <a:schemeClr val="accent6"/>
                </a:solidFill>
              </a:rPr>
              <a:t>Medications</a:t>
            </a:r>
          </a:p>
          <a:p>
            <a:pPr marL="0" indent="0">
              <a:buNone/>
            </a:pPr>
            <a:endParaRPr lang="en-US" dirty="0"/>
          </a:p>
          <a:p>
            <a:r>
              <a:rPr lang="en-US" sz="3000" dirty="0"/>
              <a:t>Several categories of drugs are recognized as </a:t>
            </a:r>
            <a:r>
              <a:rPr lang="en-US" sz="3000" b="1" dirty="0"/>
              <a:t>Fall Risk Increasing Medications (FRIDS):</a:t>
            </a:r>
          </a:p>
          <a:p>
            <a:pPr lvl="1"/>
            <a:r>
              <a:rPr lang="en-US" sz="3000" dirty="0"/>
              <a:t>Sedative/hypnotics used for sleep</a:t>
            </a:r>
          </a:p>
          <a:p>
            <a:pPr lvl="1"/>
            <a:r>
              <a:rPr lang="en-US" sz="3000" dirty="0"/>
              <a:t>Antidepressants</a:t>
            </a:r>
          </a:p>
          <a:p>
            <a:pPr lvl="1"/>
            <a:r>
              <a:rPr lang="en-US" sz="3000" dirty="0"/>
              <a:t>Benzodiazepines used for anxiety</a:t>
            </a:r>
          </a:p>
          <a:p>
            <a:pPr lvl="1"/>
            <a:r>
              <a:rPr lang="en-US" sz="3000" dirty="0"/>
              <a:t>Antihistamines used for allergies</a:t>
            </a:r>
          </a:p>
          <a:p>
            <a:pPr lvl="1"/>
            <a:r>
              <a:rPr lang="en-US" sz="3000" dirty="0"/>
              <a:t>Anticholinergics such as medication used to control bladder function</a:t>
            </a:r>
          </a:p>
          <a:p>
            <a:pPr lvl="1"/>
            <a:r>
              <a:rPr lang="en-US" sz="3000" dirty="0"/>
              <a:t>Antipsychotic medications</a:t>
            </a:r>
          </a:p>
          <a:p>
            <a:pPr lvl="1"/>
            <a:r>
              <a:rPr lang="en-US" sz="3000" dirty="0"/>
              <a:t>Muscle relaxants</a:t>
            </a:r>
          </a:p>
          <a:p>
            <a:pPr lvl="1"/>
            <a:r>
              <a:rPr lang="en-US" sz="3000" dirty="0"/>
              <a:t>Medications used to control blood pressure</a:t>
            </a:r>
          </a:p>
        </p:txBody>
      </p:sp>
    </p:spTree>
    <p:extLst>
      <p:ext uri="{BB962C8B-B14F-4D97-AF65-F5344CB8AC3E}">
        <p14:creationId xmlns:p14="http://schemas.microsoft.com/office/powerpoint/2010/main" val="4190511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49"/>
            <a:ext cx="9845518" cy="5187111"/>
          </a:xfrm>
        </p:spPr>
        <p:txBody>
          <a:bodyPr>
            <a:normAutofit/>
          </a:bodyPr>
          <a:lstStyle/>
          <a:p>
            <a:pPr marL="0" indent="0">
              <a:buNone/>
            </a:pPr>
            <a:r>
              <a:rPr lang="en-US" sz="2400" b="1" i="1" dirty="0">
                <a:solidFill>
                  <a:schemeClr val="accent6"/>
                </a:solidFill>
              </a:rPr>
              <a:t>Medications</a:t>
            </a:r>
          </a:p>
          <a:p>
            <a:pPr marL="0" indent="0">
              <a:buNone/>
            </a:pPr>
            <a:endParaRPr lang="en-US" dirty="0"/>
          </a:p>
          <a:p>
            <a:r>
              <a:rPr lang="en-US" sz="2800" dirty="0"/>
              <a:t>FRIDS are linked to falling. Why?</a:t>
            </a:r>
            <a:endParaRPr lang="en-US" sz="2800" b="1" dirty="0"/>
          </a:p>
          <a:p>
            <a:pPr lvl="1"/>
            <a:r>
              <a:rPr lang="en-US" sz="2800" dirty="0"/>
              <a:t>FRIDS act in the brain, they can cause:</a:t>
            </a:r>
          </a:p>
          <a:p>
            <a:pPr lvl="2"/>
            <a:r>
              <a:rPr lang="en-US" sz="2800" dirty="0"/>
              <a:t>Mental confusion</a:t>
            </a:r>
          </a:p>
          <a:p>
            <a:pPr lvl="2"/>
            <a:r>
              <a:rPr lang="en-US" sz="2800" dirty="0"/>
              <a:t>Sedation</a:t>
            </a:r>
          </a:p>
          <a:p>
            <a:pPr lvl="2"/>
            <a:r>
              <a:rPr lang="en-US" sz="2800" dirty="0"/>
              <a:t>Dizziness</a:t>
            </a:r>
          </a:p>
          <a:p>
            <a:pPr lvl="2"/>
            <a:r>
              <a:rPr lang="en-US" sz="2800" dirty="0"/>
              <a:t>Impaired coordination</a:t>
            </a:r>
          </a:p>
          <a:p>
            <a:pPr lvl="2"/>
            <a:r>
              <a:rPr lang="en-US" sz="2800" dirty="0"/>
              <a:t>Blurred vision</a:t>
            </a:r>
          </a:p>
        </p:txBody>
      </p:sp>
      <p:pic>
        <p:nvPicPr>
          <p:cNvPr id="6" name="Picture 5" descr="A picture containing cup, indoor, drink, bottle&#10;&#10;Description automatically generated">
            <a:extLst>
              <a:ext uri="{FF2B5EF4-FFF2-40B4-BE49-F238E27FC236}">
                <a16:creationId xmlns:a16="http://schemas.microsoft.com/office/drawing/2014/main" id="{A7EDDFB3-F0B6-BAD2-BBDC-98EBB6888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9133" y="3955026"/>
            <a:ext cx="3662957" cy="2424801"/>
          </a:xfrm>
          <a:prstGeom prst="rect">
            <a:avLst/>
          </a:prstGeom>
        </p:spPr>
      </p:pic>
    </p:spTree>
    <p:extLst>
      <p:ext uri="{BB962C8B-B14F-4D97-AF65-F5344CB8AC3E}">
        <p14:creationId xmlns:p14="http://schemas.microsoft.com/office/powerpoint/2010/main" val="1171544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49"/>
            <a:ext cx="8429673" cy="5187111"/>
          </a:xfrm>
        </p:spPr>
        <p:txBody>
          <a:bodyPr>
            <a:normAutofit/>
          </a:bodyPr>
          <a:lstStyle/>
          <a:p>
            <a:pPr marL="0" indent="0">
              <a:buNone/>
            </a:pPr>
            <a:r>
              <a:rPr lang="en-US" sz="2400" b="1" i="1" dirty="0">
                <a:solidFill>
                  <a:schemeClr val="accent6"/>
                </a:solidFill>
              </a:rPr>
              <a:t>Medications</a:t>
            </a:r>
          </a:p>
          <a:p>
            <a:pPr marL="0" indent="0">
              <a:buNone/>
            </a:pPr>
            <a:endParaRPr lang="en-US" sz="2800" dirty="0"/>
          </a:p>
          <a:p>
            <a:r>
              <a:rPr lang="en-US" sz="2800" dirty="0"/>
              <a:t>Medications don’t metabolize in our body the same as they did if we took them when we were younger.</a:t>
            </a:r>
          </a:p>
          <a:p>
            <a:endParaRPr lang="en-US" sz="2800" dirty="0"/>
          </a:p>
          <a:p>
            <a:r>
              <a:rPr lang="en-US" sz="2800" dirty="0"/>
              <a:t>As we age, we're more likely to develop chronic conditions, which means taking more medications. </a:t>
            </a:r>
          </a:p>
        </p:txBody>
      </p:sp>
    </p:spTree>
    <p:extLst>
      <p:ext uri="{BB962C8B-B14F-4D97-AF65-F5344CB8AC3E}">
        <p14:creationId xmlns:p14="http://schemas.microsoft.com/office/powerpoint/2010/main" val="52786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49"/>
            <a:ext cx="9511221" cy="5187111"/>
          </a:xfrm>
        </p:spPr>
        <p:txBody>
          <a:bodyPr>
            <a:normAutofit/>
          </a:bodyPr>
          <a:lstStyle/>
          <a:p>
            <a:pPr marL="0" indent="0">
              <a:buNone/>
            </a:pPr>
            <a:r>
              <a:rPr lang="en-US" sz="2400" b="1" i="1" dirty="0">
                <a:solidFill>
                  <a:schemeClr val="accent6"/>
                </a:solidFill>
              </a:rPr>
              <a:t>Over the Counter Medications</a:t>
            </a:r>
          </a:p>
          <a:p>
            <a:pPr marL="0" indent="0">
              <a:buNone/>
            </a:pPr>
            <a:endParaRPr lang="en-US" dirty="0"/>
          </a:p>
          <a:p>
            <a:r>
              <a:rPr lang="en-US" sz="2800" dirty="0"/>
              <a:t>Over-the-counter drugs containing </a:t>
            </a:r>
            <a:r>
              <a:rPr lang="en-US" sz="2800" dirty="0">
                <a:highlight>
                  <a:srgbClr val="FFFF00"/>
                </a:highlight>
              </a:rPr>
              <a:t>diphenhydramine</a:t>
            </a:r>
            <a:r>
              <a:rPr lang="en-US" sz="2800" dirty="0"/>
              <a:t>, such as Benadryl, Tylenol PM, and Advil PM</a:t>
            </a:r>
          </a:p>
          <a:p>
            <a:pPr marL="0" indent="0">
              <a:buNone/>
            </a:pPr>
            <a:endParaRPr lang="en-US" sz="2800" dirty="0"/>
          </a:p>
          <a:p>
            <a:r>
              <a:rPr lang="en-US" sz="2800" dirty="0"/>
              <a:t>Mixing medications with alcohol</a:t>
            </a:r>
          </a:p>
        </p:txBody>
      </p:sp>
      <p:pic>
        <p:nvPicPr>
          <p:cNvPr id="6" name="Picture 5" descr="A picture containing indoor&#10;&#10;Description automatically generated">
            <a:extLst>
              <a:ext uri="{FF2B5EF4-FFF2-40B4-BE49-F238E27FC236}">
                <a16:creationId xmlns:a16="http://schemas.microsoft.com/office/drawing/2014/main" id="{40C455E4-D1ED-0DD8-F59B-497D5291F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761" y="4077890"/>
            <a:ext cx="3302983" cy="2477237"/>
          </a:xfrm>
          <a:prstGeom prst="rect">
            <a:avLst/>
          </a:prstGeom>
        </p:spPr>
      </p:pic>
    </p:spTree>
    <p:extLst>
      <p:ext uri="{BB962C8B-B14F-4D97-AF65-F5344CB8AC3E}">
        <p14:creationId xmlns:p14="http://schemas.microsoft.com/office/powerpoint/2010/main" val="2790296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Ask Your Doctor &amp; Pharmacist</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668594" y="1262849"/>
            <a:ext cx="10474782" cy="5187111"/>
          </a:xfrm>
        </p:spPr>
        <p:txBody>
          <a:bodyPr>
            <a:normAutofit/>
          </a:bodyPr>
          <a:lstStyle/>
          <a:p>
            <a:pPr marL="342900" indent="-342900">
              <a:spcBef>
                <a:spcPts val="0"/>
              </a:spcBef>
              <a:spcAft>
                <a:spcPts val="1800"/>
              </a:spcAft>
              <a:buFont typeface="+mj-lt"/>
              <a:buAutoNum type="arabicPeriod"/>
            </a:pPr>
            <a:r>
              <a:rPr lang="en-US" sz="3200" dirty="0"/>
              <a:t>Will a new medication increase my risk for falls?</a:t>
            </a:r>
          </a:p>
          <a:p>
            <a:pPr marL="342900" indent="-342900">
              <a:spcBef>
                <a:spcPts val="0"/>
              </a:spcBef>
              <a:spcAft>
                <a:spcPts val="1800"/>
              </a:spcAft>
              <a:buFont typeface="+mj-lt"/>
              <a:buAutoNum type="arabicPeriod"/>
            </a:pPr>
            <a:r>
              <a:rPr lang="en-US" sz="3200" dirty="0"/>
              <a:t>Will it make me dizzy or drowsy?</a:t>
            </a:r>
          </a:p>
          <a:p>
            <a:pPr marL="342900" indent="-342900">
              <a:spcBef>
                <a:spcPts val="0"/>
              </a:spcBef>
              <a:spcAft>
                <a:spcPts val="1800"/>
              </a:spcAft>
              <a:buFont typeface="+mj-lt"/>
              <a:buAutoNum type="arabicPeriod"/>
            </a:pPr>
            <a:r>
              <a:rPr lang="en-US" sz="3200" dirty="0"/>
              <a:t>Do I still need this medication?</a:t>
            </a:r>
          </a:p>
          <a:p>
            <a:pPr marL="342900" indent="-342900">
              <a:spcBef>
                <a:spcPts val="0"/>
              </a:spcBef>
              <a:spcAft>
                <a:spcPts val="1800"/>
              </a:spcAft>
              <a:buFont typeface="+mj-lt"/>
              <a:buAutoNum type="arabicPeriod"/>
            </a:pPr>
            <a:r>
              <a:rPr lang="en-US" sz="3200" dirty="0"/>
              <a:t>Is there a safer alternative?</a:t>
            </a:r>
          </a:p>
          <a:p>
            <a:pPr marL="342900" indent="-342900">
              <a:spcBef>
                <a:spcPts val="0"/>
              </a:spcBef>
              <a:spcAft>
                <a:spcPts val="1800"/>
              </a:spcAft>
              <a:buFont typeface="+mj-lt"/>
              <a:buAutoNum type="arabicPeriod"/>
            </a:pPr>
            <a:r>
              <a:rPr lang="en-US" sz="3200" dirty="0"/>
              <a:t>Is this medication still the appropriate dose at my age?</a:t>
            </a:r>
          </a:p>
          <a:p>
            <a:pPr marL="342900" indent="-342900">
              <a:spcBef>
                <a:spcPts val="0"/>
              </a:spcBef>
              <a:spcAft>
                <a:spcPts val="1800"/>
              </a:spcAft>
              <a:buFont typeface="+mj-lt"/>
              <a:buAutoNum type="arabicPeriod"/>
            </a:pPr>
            <a:r>
              <a:rPr lang="en-US" sz="3200" dirty="0"/>
              <a:t>Will it interact with OTCs I’m taking?</a:t>
            </a:r>
          </a:p>
          <a:p>
            <a:pPr marL="342900" indent="-342900">
              <a:spcBef>
                <a:spcPts val="0"/>
              </a:spcBef>
              <a:spcAft>
                <a:spcPts val="1800"/>
              </a:spcAft>
              <a:buFont typeface="+mj-lt"/>
              <a:buAutoNum type="arabicPeriod"/>
            </a:pPr>
            <a:r>
              <a:rPr lang="en-US" sz="3200" dirty="0"/>
              <a:t>If I realized I missed a dose, should I still take it?   </a:t>
            </a:r>
          </a:p>
        </p:txBody>
      </p:sp>
    </p:spTree>
    <p:extLst>
      <p:ext uri="{BB962C8B-B14F-4D97-AF65-F5344CB8AC3E}">
        <p14:creationId xmlns:p14="http://schemas.microsoft.com/office/powerpoint/2010/main" val="209098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49"/>
            <a:ext cx="9845518" cy="5187111"/>
          </a:xfrm>
        </p:spPr>
        <p:txBody>
          <a:bodyPr>
            <a:normAutofit lnSpcReduction="10000"/>
          </a:bodyPr>
          <a:lstStyle/>
          <a:p>
            <a:pPr marL="0" indent="0">
              <a:buNone/>
            </a:pPr>
            <a:r>
              <a:rPr lang="en-US" sz="2400" b="1" i="1" dirty="0">
                <a:solidFill>
                  <a:schemeClr val="accent6"/>
                </a:solidFill>
              </a:rPr>
              <a:t>Medical Conditions</a:t>
            </a:r>
          </a:p>
          <a:p>
            <a:pPr marL="0" indent="0">
              <a:buNone/>
            </a:pPr>
            <a:endParaRPr lang="en-US" dirty="0"/>
          </a:p>
          <a:p>
            <a:r>
              <a:rPr lang="en-US" sz="2800" dirty="0"/>
              <a:t>Heart arrhythmia</a:t>
            </a:r>
          </a:p>
          <a:p>
            <a:r>
              <a:rPr lang="en-US" sz="2800" dirty="0"/>
              <a:t>Orthostatic hypotension (low blood pressure from sudden change in position)</a:t>
            </a:r>
          </a:p>
          <a:p>
            <a:r>
              <a:rPr lang="en-US" sz="2800" dirty="0"/>
              <a:t>Seizures</a:t>
            </a:r>
          </a:p>
          <a:p>
            <a:r>
              <a:rPr lang="en-US" sz="2800" dirty="0"/>
              <a:t>Parkinson’s</a:t>
            </a:r>
          </a:p>
          <a:p>
            <a:r>
              <a:rPr lang="en-US" sz="2800" dirty="0"/>
              <a:t>MS</a:t>
            </a:r>
          </a:p>
          <a:p>
            <a:r>
              <a:rPr lang="en-US" sz="2800" dirty="0"/>
              <a:t>Low blood sugar from diabetes</a:t>
            </a:r>
          </a:p>
          <a:p>
            <a:r>
              <a:rPr lang="en-US" sz="2800" dirty="0"/>
              <a:t>Vertigo</a:t>
            </a:r>
          </a:p>
          <a:p>
            <a:r>
              <a:rPr lang="en-US" sz="2800" dirty="0"/>
              <a:t>Arthritis</a:t>
            </a:r>
          </a:p>
        </p:txBody>
      </p:sp>
    </p:spTree>
    <p:extLst>
      <p:ext uri="{BB962C8B-B14F-4D97-AF65-F5344CB8AC3E}">
        <p14:creationId xmlns:p14="http://schemas.microsoft.com/office/powerpoint/2010/main" val="2032073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If You’ve Fallen</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720645"/>
            <a:ext cx="9845518" cy="4729315"/>
          </a:xfrm>
        </p:spPr>
        <p:txBody>
          <a:bodyPr>
            <a:normAutofit/>
          </a:bodyPr>
          <a:lstStyle/>
          <a:p>
            <a:pPr marL="0" indent="0">
              <a:buNone/>
            </a:pPr>
            <a:r>
              <a:rPr lang="en-US" sz="3600" dirty="0"/>
              <a:t>Assess how it happened?</a:t>
            </a:r>
          </a:p>
          <a:p>
            <a:endParaRPr lang="en-US" sz="3600" dirty="0"/>
          </a:p>
          <a:p>
            <a:pPr marL="0" indent="0">
              <a:buNone/>
            </a:pPr>
            <a:r>
              <a:rPr lang="en-US" sz="3600" dirty="0"/>
              <a:t>Determine how to avoid?</a:t>
            </a:r>
          </a:p>
          <a:p>
            <a:endParaRPr lang="en-US" sz="3600" dirty="0"/>
          </a:p>
          <a:p>
            <a:pPr marL="0" indent="0">
              <a:buNone/>
            </a:pPr>
            <a:r>
              <a:rPr lang="en-US" sz="3600" dirty="0"/>
              <a:t>How can I change this from happening again?</a:t>
            </a:r>
          </a:p>
          <a:p>
            <a:endParaRPr lang="en-US" dirty="0"/>
          </a:p>
        </p:txBody>
      </p:sp>
    </p:spTree>
    <p:extLst>
      <p:ext uri="{BB962C8B-B14F-4D97-AF65-F5344CB8AC3E}">
        <p14:creationId xmlns:p14="http://schemas.microsoft.com/office/powerpoint/2010/main" val="2803227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Resources</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CDCFDF-F854-4B0D-9681-C0C5E931EFB9}"/>
              </a:ext>
            </a:extLst>
          </p:cNvPr>
          <p:cNvSpPr txBox="1">
            <a:spLocks/>
          </p:cNvSpPr>
          <p:nvPr/>
        </p:nvSpPr>
        <p:spPr>
          <a:xfrm>
            <a:off x="1048624" y="1325903"/>
            <a:ext cx="10393959" cy="50539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150"/>
              </a:spcBef>
              <a:buFont typeface="Arial" panose="020B0604020202020204" pitchFamily="34" charset="0"/>
              <a:buChar char="•"/>
            </a:pPr>
            <a:r>
              <a:rPr lang="en-US" sz="2800" b="1" dirty="0">
                <a:latin typeface="+mn-lt"/>
                <a:cs typeface="Times New Roman" panose="02020603050405020304" pitchFamily="18" charset="0"/>
              </a:rPr>
              <a:t>Identify where you/your loved one can remove any risk for falls. </a:t>
            </a:r>
            <a:r>
              <a:rPr lang="en-US" sz="2800" dirty="0">
                <a:latin typeface="+mn-lt"/>
                <a:cs typeface="Times New Roman" panose="02020603050405020304" pitchFamily="18" charset="0"/>
              </a:rPr>
              <a:t>Fall risk self-assessment: </a:t>
            </a:r>
            <a:r>
              <a:rPr lang="en-US" sz="2800" dirty="0">
                <a:latin typeface="+mn-lt"/>
                <a:hlinkClick r:id="rId3"/>
              </a:rPr>
              <a:t>https://www.ncoa.org/article/falls-free-checkup</a:t>
            </a:r>
            <a:endParaRPr lang="en-US" sz="2800" dirty="0">
              <a:latin typeface="+mn-lt"/>
            </a:endParaRPr>
          </a:p>
          <a:p>
            <a:pPr marL="457200" indent="-457200">
              <a:lnSpc>
                <a:spcPct val="100000"/>
              </a:lnSpc>
              <a:spcBef>
                <a:spcPts val="150"/>
              </a:spcBef>
              <a:buFont typeface="Arial" panose="020B0604020202020204" pitchFamily="34" charset="0"/>
              <a:buChar char="•"/>
            </a:pPr>
            <a:endParaRPr lang="en-US" sz="2800" dirty="0">
              <a:latin typeface="+mn-lt"/>
            </a:endParaRPr>
          </a:p>
          <a:p>
            <a:pPr marL="457200" indent="-457200">
              <a:lnSpc>
                <a:spcPct val="100000"/>
              </a:lnSpc>
              <a:spcBef>
                <a:spcPts val="150"/>
              </a:spcBef>
              <a:buFont typeface="Arial" panose="020B0604020202020204" pitchFamily="34" charset="0"/>
              <a:buChar char="•"/>
            </a:pPr>
            <a:r>
              <a:rPr lang="en-US" sz="2800" b="1" dirty="0">
                <a:latin typeface="+mn-lt"/>
              </a:rPr>
              <a:t>Falls Free Wisconsin</a:t>
            </a:r>
            <a:r>
              <a:rPr lang="en-US" sz="2800" dirty="0">
                <a:latin typeface="+mn-lt"/>
              </a:rPr>
              <a:t>: </a:t>
            </a:r>
            <a:r>
              <a:rPr lang="en-US" sz="2800" dirty="0">
                <a:solidFill>
                  <a:srgbClr val="0070C0"/>
                </a:solidFill>
                <a:latin typeface="+mn-lt"/>
                <a:hlinkClick r:id="rId4">
                  <a:extLst>
                    <a:ext uri="{A12FA001-AC4F-418D-AE19-62706E023703}">
                      <ahyp:hlinkClr xmlns:ahyp="http://schemas.microsoft.com/office/drawing/2018/hyperlinkcolor" val="tx"/>
                    </a:ext>
                  </a:extLst>
                </a:hlinkClick>
              </a:rPr>
              <a:t>https://fallsfreewi.org/</a:t>
            </a:r>
            <a:r>
              <a:rPr lang="en-US" sz="2800" dirty="0">
                <a:solidFill>
                  <a:srgbClr val="0070C0"/>
                </a:solidFill>
                <a:latin typeface="+mn-lt"/>
              </a:rPr>
              <a:t> </a:t>
            </a:r>
          </a:p>
          <a:p>
            <a:pPr marL="914400" lvl="1" indent="-457200">
              <a:spcBef>
                <a:spcPts val="150"/>
              </a:spcBef>
              <a:buFont typeface="Arial" panose="020B0604020202020204" pitchFamily="34" charset="0"/>
              <a:buChar char="•"/>
            </a:pPr>
            <a:r>
              <a:rPr lang="en-US" sz="2800" dirty="0">
                <a:ea typeface="+mj-ea"/>
                <a:cs typeface="+mj-cs"/>
              </a:rPr>
              <a:t>Interactive Home Safety Challenge</a:t>
            </a:r>
          </a:p>
          <a:p>
            <a:pPr marL="914400" lvl="1" indent="-457200">
              <a:spcBef>
                <a:spcPts val="150"/>
              </a:spcBef>
              <a:buFont typeface="Arial" panose="020B0604020202020204" pitchFamily="34" charset="0"/>
              <a:buChar char="•"/>
            </a:pPr>
            <a:r>
              <a:rPr lang="en-US" sz="2800" dirty="0">
                <a:ea typeface="+mj-ea"/>
                <a:cs typeface="+mj-cs"/>
              </a:rPr>
              <a:t>Falls Free Checklist Tool and more!</a:t>
            </a:r>
          </a:p>
          <a:p>
            <a:pPr marL="457200" indent="-457200">
              <a:lnSpc>
                <a:spcPct val="100000"/>
              </a:lnSpc>
              <a:spcBef>
                <a:spcPts val="150"/>
              </a:spcBef>
              <a:buFont typeface="Arial" panose="020B0604020202020204" pitchFamily="34" charset="0"/>
              <a:buChar char="•"/>
            </a:pPr>
            <a:endParaRPr lang="en-US" sz="2800" dirty="0">
              <a:latin typeface="+mn-lt"/>
            </a:endParaRPr>
          </a:p>
          <a:p>
            <a:pPr marL="457200" indent="-457200">
              <a:lnSpc>
                <a:spcPct val="100000"/>
              </a:lnSpc>
              <a:spcBef>
                <a:spcPts val="150"/>
              </a:spcBef>
              <a:buFont typeface="Arial" panose="020B0604020202020204" pitchFamily="34" charset="0"/>
              <a:buChar char="•"/>
            </a:pPr>
            <a:r>
              <a:rPr lang="en-US" sz="2800" b="1" dirty="0">
                <a:latin typeface="+mn-lt"/>
              </a:rPr>
              <a:t>Talk about it and share </a:t>
            </a:r>
            <a:r>
              <a:rPr lang="en-US" sz="2800" dirty="0">
                <a:latin typeface="+mn-lt"/>
              </a:rPr>
              <a:t>- to your doctor, pharmacist, family, or friends as falls can be prevented with, often, simple adjustments. We learn from each other.</a:t>
            </a:r>
            <a:endParaRPr lang="en-US" sz="2000" dirty="0">
              <a:latin typeface="+mn-lt"/>
              <a:cs typeface="Times New Roman" panose="02020603050405020304" pitchFamily="18" charset="0"/>
            </a:endParaRPr>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69093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Falls Prevention</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CDCFDF-F854-4B0D-9681-C0C5E931EFB9}"/>
              </a:ext>
            </a:extLst>
          </p:cNvPr>
          <p:cNvSpPr txBox="1">
            <a:spLocks/>
          </p:cNvSpPr>
          <p:nvPr/>
        </p:nvSpPr>
        <p:spPr>
          <a:xfrm>
            <a:off x="1048625" y="1325903"/>
            <a:ext cx="10393958" cy="556159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spcBef>
                <a:spcPts val="150"/>
              </a:spcBef>
              <a:buFont typeface="Arial" panose="020B0604020202020204" pitchFamily="34" charset="0"/>
              <a:buChar char="•"/>
            </a:pPr>
            <a:r>
              <a:rPr lang="en-US" sz="4000" dirty="0">
                <a:latin typeface="+mn-lt"/>
                <a:cs typeface="Times New Roman" panose="02020603050405020304" pitchFamily="18" charset="0"/>
              </a:rPr>
              <a:t>Local statistics</a:t>
            </a:r>
          </a:p>
          <a:p>
            <a:pPr>
              <a:lnSpc>
                <a:spcPct val="100000"/>
              </a:lnSpc>
              <a:spcBef>
                <a:spcPts val="150"/>
              </a:spcBef>
            </a:pPr>
            <a:endParaRPr lang="en-US" sz="4000" dirty="0">
              <a:latin typeface="+mn-lt"/>
              <a:cs typeface="Times New Roman" panose="02020603050405020304" pitchFamily="18" charset="0"/>
            </a:endParaRPr>
          </a:p>
          <a:p>
            <a:pPr marL="457200" indent="-457200">
              <a:lnSpc>
                <a:spcPct val="100000"/>
              </a:lnSpc>
              <a:spcBef>
                <a:spcPts val="150"/>
              </a:spcBef>
              <a:buFont typeface="Arial" panose="020B0604020202020204" pitchFamily="34" charset="0"/>
              <a:buChar char="•"/>
            </a:pPr>
            <a:r>
              <a:rPr lang="en-US" sz="4000" dirty="0">
                <a:latin typeface="+mn-lt"/>
                <a:cs typeface="Times New Roman" panose="02020603050405020304" pitchFamily="18" charset="0"/>
              </a:rPr>
              <a:t>Review key areas and action you can take to reduce your falls risk or that of a loved one</a:t>
            </a:r>
          </a:p>
          <a:p>
            <a:pPr>
              <a:lnSpc>
                <a:spcPct val="100000"/>
              </a:lnSpc>
              <a:spcBef>
                <a:spcPts val="150"/>
              </a:spcBef>
            </a:pPr>
            <a:endParaRPr lang="en-US" sz="4000" dirty="0">
              <a:latin typeface="+mn-lt"/>
              <a:cs typeface="Times New Roman" panose="02020603050405020304" pitchFamily="18" charset="0"/>
            </a:endParaRPr>
          </a:p>
          <a:p>
            <a:pPr marL="457200" indent="-457200">
              <a:lnSpc>
                <a:spcPct val="100000"/>
              </a:lnSpc>
              <a:spcBef>
                <a:spcPts val="150"/>
              </a:spcBef>
              <a:buFont typeface="Arial" panose="020B0604020202020204" pitchFamily="34" charset="0"/>
              <a:buChar char="•"/>
            </a:pPr>
            <a:r>
              <a:rPr lang="en-US" sz="4000" dirty="0">
                <a:latin typeface="+mn-lt"/>
                <a:cs typeface="Times New Roman" panose="02020603050405020304" pitchFamily="18" charset="0"/>
              </a:rPr>
              <a:t>Resources available</a:t>
            </a:r>
          </a:p>
          <a:p>
            <a:pPr>
              <a:lnSpc>
                <a:spcPct val="100000"/>
              </a:lnSpc>
              <a:spcBef>
                <a:spcPts val="150"/>
              </a:spcBef>
            </a:pPr>
            <a:endParaRPr lang="en-US" sz="2000" dirty="0">
              <a:latin typeface="+mn-lt"/>
              <a:cs typeface="Times New Roman" panose="02020603050405020304" pitchFamily="18" charset="0"/>
            </a:endParaRPr>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3" name="Picture 2">
            <a:extLst>
              <a:ext uri="{FF2B5EF4-FFF2-40B4-BE49-F238E27FC236}">
                <a16:creationId xmlns:a16="http://schemas.microsoft.com/office/drawing/2014/main" id="{70BD928F-549F-260D-2793-AA2AF484E37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Lst>
          </a:blip>
          <a:stretch>
            <a:fillRect/>
          </a:stretch>
        </p:blipFill>
        <p:spPr>
          <a:xfrm>
            <a:off x="7556250" y="4011560"/>
            <a:ext cx="3050986" cy="2646729"/>
          </a:xfrm>
          <a:prstGeom prst="rect">
            <a:avLst/>
          </a:prstGeom>
        </p:spPr>
      </p:pic>
    </p:spTree>
    <p:extLst>
      <p:ext uri="{BB962C8B-B14F-4D97-AF65-F5344CB8AC3E}">
        <p14:creationId xmlns:p14="http://schemas.microsoft.com/office/powerpoint/2010/main" val="1251543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567CD1E-4A79-B9EC-916F-062298614C19}"/>
              </a:ext>
            </a:extLst>
          </p:cNvPr>
          <p:cNvSpPr txBox="1"/>
          <p:nvPr/>
        </p:nvSpPr>
        <p:spPr>
          <a:xfrm>
            <a:off x="3020070" y="5934669"/>
            <a:ext cx="6462252" cy="923330"/>
          </a:xfrm>
          <a:prstGeom prst="rect">
            <a:avLst/>
          </a:prstGeom>
          <a:noFill/>
        </p:spPr>
        <p:txBody>
          <a:bodyPr wrap="square" rtlCol="0">
            <a:spAutoFit/>
          </a:bodyPr>
          <a:lstStyle/>
          <a:p>
            <a:endParaRPr lang="en-US" dirty="0">
              <a:hlinkClick r:id="rId3"/>
            </a:endParaRPr>
          </a:p>
          <a:p>
            <a:pPr algn="ctr"/>
            <a:r>
              <a:rPr lang="en-US" dirty="0">
                <a:hlinkClick r:id="rId3"/>
              </a:rPr>
              <a:t>https://adrcofbrowncounty.org/fall-prevention/</a:t>
            </a:r>
            <a:endParaRPr lang="en-US" dirty="0"/>
          </a:p>
          <a:p>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65156942-32AB-3507-75D9-3D284C296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53" y="655970"/>
            <a:ext cx="10574694" cy="1828800"/>
          </a:xfrm>
          <a:prstGeom prst="rect">
            <a:avLst/>
          </a:prstGeom>
        </p:spPr>
      </p:pic>
      <p:sp>
        <p:nvSpPr>
          <p:cNvPr id="6" name="TextBox 5">
            <a:extLst>
              <a:ext uri="{FF2B5EF4-FFF2-40B4-BE49-F238E27FC236}">
                <a16:creationId xmlns:a16="http://schemas.microsoft.com/office/drawing/2014/main" id="{2233B267-68E1-8993-FB5A-95B7D89A50A8}"/>
              </a:ext>
            </a:extLst>
          </p:cNvPr>
          <p:cNvSpPr txBox="1"/>
          <p:nvPr/>
        </p:nvSpPr>
        <p:spPr>
          <a:xfrm>
            <a:off x="808653" y="2797629"/>
            <a:ext cx="10574694" cy="2862322"/>
          </a:xfrm>
          <a:prstGeom prst="rect">
            <a:avLst/>
          </a:prstGeom>
          <a:noFill/>
        </p:spPr>
        <p:txBody>
          <a:bodyPr wrap="square" rtlCol="0">
            <a:spAutoFit/>
          </a:bodyPr>
          <a:lstStyle/>
          <a:p>
            <a:r>
              <a:rPr lang="en-US" b="1" dirty="0"/>
              <a:t>Initiatives from Our Group:</a:t>
            </a:r>
          </a:p>
          <a:p>
            <a:endParaRPr lang="en-US" dirty="0"/>
          </a:p>
          <a:p>
            <a:pPr>
              <a:buFont typeface="Arial" panose="020B0604020202020204" pitchFamily="34" charset="0"/>
              <a:buChar char="•"/>
            </a:pPr>
            <a:r>
              <a:rPr lang="en-US" b="1" dirty="0"/>
              <a:t>Referral Program Partnership with Local EMS:</a:t>
            </a:r>
            <a:r>
              <a:rPr lang="en-US" dirty="0"/>
              <a:t> Collaborating with emergency medical services to ensure timely and appropriate referrals.</a:t>
            </a:r>
          </a:p>
          <a:p>
            <a:pPr>
              <a:buFont typeface="Arial" panose="020B0604020202020204" pitchFamily="34" charset="0"/>
              <a:buChar char="•"/>
            </a:pPr>
            <a:endParaRPr lang="en-US" dirty="0"/>
          </a:p>
          <a:p>
            <a:pPr>
              <a:buFont typeface="Arial" panose="020B0604020202020204" pitchFamily="34" charset="0"/>
              <a:buChar char="•"/>
            </a:pPr>
            <a:r>
              <a:rPr lang="en-US" b="1" dirty="0"/>
              <a:t>Quarterly Falls Prevention Program Listing:</a:t>
            </a:r>
            <a:r>
              <a:rPr lang="en-US" dirty="0"/>
              <a:t> Providing updated listings of falls prevention programs every quarter.</a:t>
            </a:r>
          </a:p>
          <a:p>
            <a:pPr>
              <a:buFont typeface="Arial" panose="020B0604020202020204" pitchFamily="34" charset="0"/>
              <a:buChar char="•"/>
            </a:pPr>
            <a:endParaRPr lang="en-US" dirty="0"/>
          </a:p>
          <a:p>
            <a:pPr>
              <a:buFont typeface="Arial" panose="020B0604020202020204" pitchFamily="34" charset="0"/>
              <a:buChar char="•"/>
            </a:pPr>
            <a:r>
              <a:rPr lang="en-US" b="1" dirty="0"/>
              <a:t>Falls Prevention Resource Guide:</a:t>
            </a:r>
            <a:r>
              <a:rPr lang="en-US" dirty="0"/>
              <a:t> Offering a comprehensive guide with resources to help prevent falls.</a:t>
            </a:r>
          </a:p>
        </p:txBody>
      </p:sp>
    </p:spTree>
    <p:extLst>
      <p:ext uri="{BB962C8B-B14F-4D97-AF65-F5344CB8AC3E}">
        <p14:creationId xmlns:p14="http://schemas.microsoft.com/office/powerpoint/2010/main" val="1553015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809224" y="2080470"/>
            <a:ext cx="9658525" cy="2214694"/>
          </a:xfrm>
        </p:spPr>
        <p:txBody>
          <a:bodyPr>
            <a:normAutofit/>
          </a:bodyPr>
          <a:lstStyle/>
          <a:p>
            <a:r>
              <a:rPr lang="en-US" sz="6600" dirty="0">
                <a:solidFill>
                  <a:schemeClr val="accent6"/>
                </a:solidFill>
                <a:cs typeface="Times New Roman" panose="02020603050405020304" pitchFamily="18" charset="0"/>
              </a:rPr>
              <a:t>ANY QUESTIONS?</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060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A6BF9A7-1846-48D2-8AD1-CF3737445EB1}"/>
              </a:ext>
            </a:extLst>
          </p:cNvPr>
          <p:cNvSpPr>
            <a:spLocks noGrp="1"/>
          </p:cNvSpPr>
          <p:nvPr>
            <p:ph type="title"/>
          </p:nvPr>
        </p:nvSpPr>
        <p:spPr>
          <a:xfrm>
            <a:off x="1266737" y="1195432"/>
            <a:ext cx="9658525" cy="2214694"/>
          </a:xfrm>
        </p:spPr>
        <p:txBody>
          <a:bodyPr>
            <a:normAutofit/>
          </a:bodyPr>
          <a:lstStyle/>
          <a:p>
            <a:pPr algn="ctr"/>
            <a:r>
              <a:rPr lang="en-US" sz="9600" dirty="0">
                <a:solidFill>
                  <a:schemeClr val="accent6"/>
                </a:solidFill>
                <a:cs typeface="Times New Roman" panose="02020603050405020304" pitchFamily="18" charset="0"/>
              </a:rPr>
              <a:t>THANK YOU!</a:t>
            </a:r>
          </a:p>
        </p:txBody>
      </p:sp>
      <p:sp>
        <p:nvSpPr>
          <p:cNvPr id="2" name="Rectangle 1">
            <a:extLst>
              <a:ext uri="{FF2B5EF4-FFF2-40B4-BE49-F238E27FC236}">
                <a16:creationId xmlns:a16="http://schemas.microsoft.com/office/drawing/2014/main" id="{8FBFE1DD-DB99-4C34-80DB-6F5DB8FB5107}"/>
              </a:ext>
            </a:extLst>
          </p:cNvPr>
          <p:cNvSpPr/>
          <p:nvPr/>
        </p:nvSpPr>
        <p:spPr>
          <a:xfrm>
            <a:off x="11041380" y="6103620"/>
            <a:ext cx="1150620" cy="754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EECE03CB-1F69-504E-5005-64C5831D7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52" y="3833768"/>
            <a:ext cx="10574694" cy="1828800"/>
          </a:xfrm>
          <a:prstGeom prst="rect">
            <a:avLst/>
          </a:prstGeom>
        </p:spPr>
      </p:pic>
    </p:spTree>
    <p:extLst>
      <p:ext uri="{BB962C8B-B14F-4D97-AF65-F5344CB8AC3E}">
        <p14:creationId xmlns:p14="http://schemas.microsoft.com/office/powerpoint/2010/main" val="242100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Highest Rate of Death from Falls</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CDCFDF-F854-4B0D-9681-C0C5E931EFB9}"/>
              </a:ext>
            </a:extLst>
          </p:cNvPr>
          <p:cNvSpPr txBox="1">
            <a:spLocks/>
          </p:cNvSpPr>
          <p:nvPr/>
        </p:nvSpPr>
        <p:spPr>
          <a:xfrm>
            <a:off x="1048625" y="1333850"/>
            <a:ext cx="10393958" cy="6795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150"/>
              </a:spcBef>
              <a:spcAft>
                <a:spcPts val="150"/>
              </a:spcAft>
            </a:pPr>
            <a:r>
              <a:rPr lang="en-US" sz="3200" b="1" i="1" dirty="0">
                <a:solidFill>
                  <a:schemeClr val="accent6"/>
                </a:solidFill>
                <a:latin typeface="+mn-lt"/>
                <a:cs typeface="Times New Roman" panose="02020603050405020304" pitchFamily="18" charset="0"/>
              </a:rPr>
              <a:t>WISCONSIN</a:t>
            </a:r>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B7A46DFF-AF7D-81AF-050F-03207D4A7548}"/>
              </a:ext>
            </a:extLst>
          </p:cNvPr>
          <p:cNvPicPr>
            <a:picLocks noChangeAspect="1"/>
          </p:cNvPicPr>
          <p:nvPr/>
        </p:nvPicPr>
        <p:blipFill rotWithShape="1">
          <a:blip r:embed="rId3"/>
          <a:srcRect l="20322" t="32767" r="37016" b="25397"/>
          <a:stretch/>
        </p:blipFill>
        <p:spPr>
          <a:xfrm>
            <a:off x="2394961" y="1837190"/>
            <a:ext cx="7402078" cy="3931920"/>
          </a:xfrm>
          <a:prstGeom prst="rect">
            <a:avLst/>
          </a:prstGeom>
        </p:spPr>
      </p:pic>
      <p:sp>
        <p:nvSpPr>
          <p:cNvPr id="18" name="TextBox 17">
            <a:extLst>
              <a:ext uri="{FF2B5EF4-FFF2-40B4-BE49-F238E27FC236}">
                <a16:creationId xmlns:a16="http://schemas.microsoft.com/office/drawing/2014/main" id="{638A6DAA-7262-3004-8380-A960A8A7A5C8}"/>
              </a:ext>
            </a:extLst>
          </p:cNvPr>
          <p:cNvSpPr txBox="1"/>
          <p:nvPr/>
        </p:nvSpPr>
        <p:spPr>
          <a:xfrm>
            <a:off x="310393" y="5899015"/>
            <a:ext cx="10583749" cy="923330"/>
          </a:xfrm>
          <a:prstGeom prst="rect">
            <a:avLst/>
          </a:prstGeom>
          <a:noFill/>
        </p:spPr>
        <p:txBody>
          <a:bodyPr wrap="square">
            <a:spAutoFit/>
          </a:bodyPr>
          <a:lstStyle/>
          <a:p>
            <a:r>
              <a:rPr lang="en-US" b="0" i="0" dirty="0">
                <a:solidFill>
                  <a:srgbClr val="1C1D1F"/>
                </a:solidFill>
                <a:effectLst/>
                <a:highlight>
                  <a:srgbClr val="FFFFFF"/>
                </a:highlight>
                <a:latin typeface="Nunito" pitchFamily="2" charset="0"/>
              </a:rPr>
              <a:t>Data source: Centers for Disease Control and Prevention. National Center for Health Statistics. National Vital Statistics System, Mortality 1999–2021 on CDC WONDER Online Database. Accessed January 24, 2023. </a:t>
            </a:r>
            <a:r>
              <a:rPr lang="en-US" b="0" i="0" u="sng" dirty="0">
                <a:effectLst/>
                <a:highlight>
                  <a:srgbClr val="FFFFFF"/>
                </a:highlight>
                <a:latin typeface="Nunito" pitchFamily="2" charset="0"/>
                <a:hlinkClick r:id="rId4"/>
              </a:rPr>
              <a:t>https://wonder.cdc.gov/ucd-icd10.html</a:t>
            </a:r>
            <a:endParaRPr lang="en-US" dirty="0"/>
          </a:p>
        </p:txBody>
      </p:sp>
    </p:spTree>
    <p:extLst>
      <p:ext uri="{BB962C8B-B14F-4D97-AF65-F5344CB8AC3E}">
        <p14:creationId xmlns:p14="http://schemas.microsoft.com/office/powerpoint/2010/main" val="3103070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93959" cy="818233"/>
          </a:xfrm>
        </p:spPr>
        <p:txBody>
          <a:bodyPr>
            <a:normAutofit fontScale="90000"/>
          </a:bodyPr>
          <a:lstStyle/>
          <a:p>
            <a:r>
              <a:rPr lang="en-US" sz="4800" b="1" i="1" dirty="0">
                <a:solidFill>
                  <a:schemeClr val="accent6"/>
                </a:solidFill>
                <a:latin typeface="Times New Roman" panose="02020603050405020304" pitchFamily="18" charset="0"/>
                <a:cs typeface="Times New Roman" panose="02020603050405020304" pitchFamily="18" charset="0"/>
              </a:rPr>
              <a:t>Falls: Top Trauma Injury in Northeast WI</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884027"/>
            <a:ext cx="8984608" cy="4495800"/>
          </a:xfrm>
        </p:spPr>
        <p:txBody>
          <a:bodyPr/>
          <a:lstStyle/>
          <a:p>
            <a:pPr marL="0" indent="0">
              <a:buNone/>
            </a:pPr>
            <a:r>
              <a:rPr lang="en-US" sz="4000" b="1" i="1" dirty="0">
                <a:solidFill>
                  <a:srgbClr val="FF0000"/>
                </a:solidFill>
              </a:rPr>
              <a:t>53% </a:t>
            </a:r>
            <a:r>
              <a:rPr lang="en-US" sz="4000" b="1" i="1" dirty="0">
                <a:solidFill>
                  <a:schemeClr val="accent6"/>
                </a:solidFill>
              </a:rPr>
              <a:t>of all trauma injuries in Northeast WI are falls</a:t>
            </a:r>
            <a:endParaRPr lang="en-US"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r>
              <a:rPr lang="en-US" i="1" dirty="0"/>
              <a:t>Source: Reported 4.29.2022 by Katie Prather, Trauma Registry Data Manager, Wisconsin Department of Health Services (Region 3 - Northeast WI)</a:t>
            </a:r>
          </a:p>
        </p:txBody>
      </p:sp>
    </p:spTree>
    <p:extLst>
      <p:ext uri="{BB962C8B-B14F-4D97-AF65-F5344CB8AC3E}">
        <p14:creationId xmlns:p14="http://schemas.microsoft.com/office/powerpoint/2010/main" val="4271680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9EDDF4-8766-23D5-D055-A234D98D55EA}"/>
              </a:ext>
            </a:extLst>
          </p:cNvPr>
          <p:cNvPicPr>
            <a:picLocks noChangeAspect="1"/>
          </p:cNvPicPr>
          <p:nvPr/>
        </p:nvPicPr>
        <p:blipFill>
          <a:blip r:embed="rId3"/>
          <a:stretch>
            <a:fillRect/>
          </a:stretch>
        </p:blipFill>
        <p:spPr>
          <a:xfrm>
            <a:off x="661964" y="1165108"/>
            <a:ext cx="4429125" cy="5057775"/>
          </a:xfrm>
          <a:prstGeom prst="rect">
            <a:avLst/>
          </a:prstGeom>
        </p:spPr>
      </p:pic>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533776"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Brown County 2023 - Average Falls/Day</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CDCFDF-F854-4B0D-9681-C0C5E931EFB9}"/>
              </a:ext>
            </a:extLst>
          </p:cNvPr>
          <p:cNvSpPr txBox="1">
            <a:spLocks/>
          </p:cNvSpPr>
          <p:nvPr/>
        </p:nvSpPr>
        <p:spPr>
          <a:xfrm>
            <a:off x="6515438" y="2383847"/>
            <a:ext cx="5342266" cy="209030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150"/>
              </a:spcBef>
              <a:spcAft>
                <a:spcPts val="150"/>
              </a:spcAft>
            </a:pPr>
            <a:r>
              <a:rPr lang="en-US" sz="3200" dirty="0">
                <a:latin typeface="+mn-lt"/>
                <a:cs typeface="Times New Roman" panose="02020603050405020304" pitchFamily="18" charset="0"/>
              </a:rPr>
              <a:t>Admitted to GB ER</a:t>
            </a:r>
            <a:endParaRPr lang="en-US" sz="5400" dirty="0"/>
          </a:p>
          <a:p>
            <a:pPr marL="285750" indent="-285750">
              <a:lnSpc>
                <a:spcPct val="100000"/>
              </a:lnSpc>
              <a:spcBef>
                <a:spcPts val="150"/>
              </a:spcBef>
              <a:spcAft>
                <a:spcPts val="150"/>
              </a:spcAft>
              <a:buFont typeface="Arial" panose="020B0604020202020204" pitchFamily="34" charset="0"/>
              <a:buChar char="•"/>
            </a:pPr>
            <a:r>
              <a:rPr lang="en-US" sz="3200" dirty="0">
                <a:latin typeface="+mn-lt"/>
                <a:cs typeface="Times New Roman" panose="02020603050405020304" pitchFamily="18" charset="0"/>
              </a:rPr>
              <a:t>Admitted to GB hospital</a:t>
            </a:r>
          </a:p>
          <a:p>
            <a:pPr marL="285750" indent="-285750">
              <a:lnSpc>
                <a:spcPct val="100000"/>
              </a:lnSpc>
              <a:spcBef>
                <a:spcPts val="150"/>
              </a:spcBef>
              <a:spcAft>
                <a:spcPts val="150"/>
              </a:spcAft>
              <a:buFont typeface="Arial" panose="020B0604020202020204" pitchFamily="34" charset="0"/>
              <a:buChar char="•"/>
            </a:pPr>
            <a:r>
              <a:rPr lang="en-US" sz="3200" dirty="0">
                <a:latin typeface="+mn-lt"/>
                <a:cs typeface="Times New Roman" panose="02020603050405020304" pitchFamily="18" charset="0"/>
              </a:rPr>
              <a:t>Called 911 for help getting up from a fall</a:t>
            </a:r>
            <a:endParaRPr lang="en-US" sz="6600" dirty="0">
              <a:cs typeface="Times New Roman" panose="02020603050405020304" pitchFamily="18" charset="0"/>
            </a:endParaRPr>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2A803D45-DCB2-0134-F7E4-56EE0BD177F8}"/>
              </a:ext>
            </a:extLst>
          </p:cNvPr>
          <p:cNvSpPr txBox="1"/>
          <p:nvPr/>
        </p:nvSpPr>
        <p:spPr>
          <a:xfrm>
            <a:off x="1297711" y="5964328"/>
            <a:ext cx="8783634" cy="830997"/>
          </a:xfrm>
          <a:prstGeom prst="rect">
            <a:avLst/>
          </a:prstGeom>
          <a:noFill/>
        </p:spPr>
        <p:txBody>
          <a:bodyPr wrap="square" rtlCol="0">
            <a:spAutoFit/>
          </a:bodyPr>
          <a:lstStyle/>
          <a:p>
            <a:r>
              <a:rPr lang="en-US" sz="1600" i="1" dirty="0"/>
              <a:t>Source: Wisconsin Hospital Association, reported by Chery Czech, 5.15.2023 using </a:t>
            </a:r>
            <a:r>
              <a:rPr lang="en-US" sz="1600" i="1" dirty="0" err="1"/>
              <a:t>iAnalyze</a:t>
            </a:r>
            <a:r>
              <a:rPr lang="en-US" sz="1600" i="1" dirty="0"/>
              <a:t> Market Share and Brown County EMS departments. Does not include those presenting at clinic or Urgent Care setting.</a:t>
            </a:r>
          </a:p>
        </p:txBody>
      </p:sp>
    </p:spTree>
    <p:extLst>
      <p:ext uri="{BB962C8B-B14F-4D97-AF65-F5344CB8AC3E}">
        <p14:creationId xmlns:p14="http://schemas.microsoft.com/office/powerpoint/2010/main" val="1142943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50"/>
            <a:ext cx="10393958" cy="5442748"/>
          </a:xfrm>
        </p:spPr>
        <p:txBody>
          <a:bodyPr>
            <a:normAutofit fontScale="55000" lnSpcReduction="20000"/>
          </a:bodyPr>
          <a:lstStyle/>
          <a:p>
            <a:pPr marL="0" indent="0">
              <a:buNone/>
            </a:pPr>
            <a:r>
              <a:rPr lang="en-US" sz="2400" b="1" i="1" dirty="0">
                <a:solidFill>
                  <a:schemeClr val="accent6"/>
                </a:solidFill>
              </a:rPr>
              <a:t>Common Things We Do</a:t>
            </a:r>
          </a:p>
          <a:p>
            <a:pPr marL="0" indent="0">
              <a:buNone/>
            </a:pPr>
            <a:endParaRPr lang="en-US" dirty="0"/>
          </a:p>
          <a:p>
            <a:r>
              <a:rPr lang="en-US" sz="3600" dirty="0"/>
              <a:t>Wearing inappropriate footwear or clothing</a:t>
            </a:r>
          </a:p>
          <a:p>
            <a:r>
              <a:rPr lang="en-US" sz="3600" dirty="0"/>
              <a:t>Not utilizing appropriate assistive devices (such as a walker or cane) or misuse of these device</a:t>
            </a:r>
          </a:p>
          <a:p>
            <a:r>
              <a:rPr lang="en-US" sz="3600" dirty="0"/>
              <a:t>Not using or misuse of railings or grab bars</a:t>
            </a:r>
          </a:p>
          <a:p>
            <a:r>
              <a:rPr lang="en-US" sz="3600" dirty="0"/>
              <a:t>Not utilizing or installing appropriate lighting</a:t>
            </a:r>
          </a:p>
          <a:p>
            <a:r>
              <a:rPr lang="en-US" sz="3600" dirty="0"/>
              <a:t>Not having our vision checked regularly, missing a step</a:t>
            </a:r>
          </a:p>
          <a:p>
            <a:r>
              <a:rPr lang="en-US" sz="3600" dirty="0"/>
              <a:t>Using rugs that are too thick or not using proper placement of rugs</a:t>
            </a:r>
          </a:p>
          <a:p>
            <a:r>
              <a:rPr lang="en-US" sz="3600" dirty="0"/>
              <a:t>Unaware of our surroundings such as grandkids, pets and other objects underfoot</a:t>
            </a:r>
          </a:p>
          <a:p>
            <a:r>
              <a:rPr lang="en-US" sz="3600" dirty="0"/>
              <a:t>Distracted and not paying attention to where we are walking, and scanning ahead</a:t>
            </a:r>
          </a:p>
          <a:p>
            <a:r>
              <a:rPr lang="en-US" sz="3600" dirty="0"/>
              <a:t>Rushing or getting up too quickly</a:t>
            </a:r>
          </a:p>
          <a:p>
            <a:pPr marL="0" indent="0">
              <a:buNone/>
            </a:pPr>
            <a:endParaRPr lang="en-US" sz="3600" dirty="0"/>
          </a:p>
          <a:p>
            <a:pPr marL="0" indent="0">
              <a:buNone/>
            </a:pPr>
            <a:r>
              <a:rPr lang="en-US" sz="3600" dirty="0"/>
              <a:t>Other common things we do:</a:t>
            </a:r>
          </a:p>
          <a:p>
            <a:r>
              <a:rPr lang="en-US" sz="3600" dirty="0"/>
              <a:t>Using unsafe, unstable elevation to reach things (ladder, chair, bed, tub, sofa, step stool)</a:t>
            </a:r>
          </a:p>
          <a:p>
            <a:r>
              <a:rPr lang="en-US" sz="3600" dirty="0"/>
              <a:t>Carrying too many things in our hands and can’t catch ourselves if we get off balance</a:t>
            </a:r>
          </a:p>
        </p:txBody>
      </p:sp>
    </p:spTree>
    <p:extLst>
      <p:ext uri="{BB962C8B-B14F-4D97-AF65-F5344CB8AC3E}">
        <p14:creationId xmlns:p14="http://schemas.microsoft.com/office/powerpoint/2010/main" val="4236671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266737" y="1529863"/>
            <a:ext cx="9658525" cy="3563246"/>
          </a:xfrm>
        </p:spPr>
        <p:txBody>
          <a:bodyPr>
            <a:normAutofit/>
          </a:bodyPr>
          <a:lstStyle/>
          <a:p>
            <a:pPr algn="ctr"/>
            <a:r>
              <a:rPr lang="en-US" sz="6600" dirty="0">
                <a:solidFill>
                  <a:schemeClr val="accent6"/>
                </a:solidFill>
                <a:cs typeface="Times New Roman" panose="02020603050405020304" pitchFamily="18" charset="0"/>
              </a:rPr>
              <a:t>What Can We Do to Eliminate Our Risk for Falls?</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72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988-B3F2-41A9-8D3B-22C7EDC73342}"/>
              </a:ext>
            </a:extLst>
          </p:cNvPr>
          <p:cNvSpPr>
            <a:spLocks noGrp="1"/>
          </p:cNvSpPr>
          <p:nvPr>
            <p:ph type="title"/>
          </p:nvPr>
        </p:nvSpPr>
        <p:spPr>
          <a:xfrm>
            <a:off x="1048624" y="478173"/>
            <a:ext cx="10305175" cy="818233"/>
          </a:xfrm>
        </p:spPr>
        <p:txBody>
          <a:bodyPr>
            <a:normAutofit/>
          </a:bodyPr>
          <a:lstStyle/>
          <a:p>
            <a:r>
              <a:rPr lang="en-US" sz="4800" b="1" i="1" dirty="0">
                <a:solidFill>
                  <a:schemeClr val="accent6"/>
                </a:solidFill>
                <a:latin typeface="Times New Roman" panose="02020603050405020304" pitchFamily="18" charset="0"/>
                <a:cs typeface="Times New Roman" panose="02020603050405020304" pitchFamily="18" charset="0"/>
              </a:rPr>
              <a:t>Why so Many Falls -</a:t>
            </a:r>
          </a:p>
        </p:txBody>
      </p:sp>
      <p:sp>
        <p:nvSpPr>
          <p:cNvPr id="4" name="Rectangle 3">
            <a:extLst>
              <a:ext uri="{FF2B5EF4-FFF2-40B4-BE49-F238E27FC236}">
                <a16:creationId xmlns:a16="http://schemas.microsoft.com/office/drawing/2014/main" id="{056E4951-C22D-4D6F-828F-FE4D1FEA8BAF}"/>
              </a:ext>
            </a:extLst>
          </p:cNvPr>
          <p:cNvSpPr/>
          <p:nvPr/>
        </p:nvSpPr>
        <p:spPr>
          <a:xfrm>
            <a:off x="0" y="1"/>
            <a:ext cx="12192000" cy="302004"/>
          </a:xfrm>
          <a:prstGeom prst="rect">
            <a:avLst/>
          </a:prstGeom>
          <a:solidFill>
            <a:srgbClr val="3E681F"/>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68F9A5-2F06-4C4D-B46D-9C15E1B04F47}"/>
              </a:ext>
            </a:extLst>
          </p:cNvPr>
          <p:cNvSpPr/>
          <p:nvPr/>
        </p:nvSpPr>
        <p:spPr>
          <a:xfrm>
            <a:off x="0" y="35655"/>
            <a:ext cx="310393" cy="6822344"/>
          </a:xfrm>
          <a:prstGeom prst="rect">
            <a:avLst/>
          </a:prstGeom>
          <a:solidFill>
            <a:srgbClr val="3E681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7DDB42A-F2C4-40C9-8565-C45BC4463548}"/>
              </a:ext>
            </a:extLst>
          </p:cNvPr>
          <p:cNvCxnSpPr/>
          <p:nvPr/>
        </p:nvCxnSpPr>
        <p:spPr>
          <a:xfrm>
            <a:off x="1048624" y="1157681"/>
            <a:ext cx="10393959"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Content Placeholder 2">
            <a:extLst>
              <a:ext uri="{FF2B5EF4-FFF2-40B4-BE49-F238E27FC236}">
                <a16:creationId xmlns:a16="http://schemas.microsoft.com/office/drawing/2014/main" id="{CBAF5919-5643-4516-A3CC-E2F783A93005}"/>
              </a:ext>
            </a:extLst>
          </p:cNvPr>
          <p:cNvSpPr>
            <a:spLocks noGrp="1"/>
          </p:cNvSpPr>
          <p:nvPr>
            <p:ph idx="1"/>
          </p:nvPr>
        </p:nvSpPr>
        <p:spPr>
          <a:xfrm>
            <a:off x="1048624" y="1262850"/>
            <a:ext cx="9462060" cy="5028887"/>
          </a:xfrm>
        </p:spPr>
        <p:txBody>
          <a:bodyPr/>
          <a:lstStyle/>
          <a:p>
            <a:pPr marL="0" indent="0">
              <a:buNone/>
            </a:pPr>
            <a:r>
              <a:rPr lang="en-US" sz="2400" b="1" i="1" dirty="0">
                <a:solidFill>
                  <a:schemeClr val="accent6"/>
                </a:solidFill>
              </a:rPr>
              <a:t>Common Things We Do</a:t>
            </a:r>
          </a:p>
          <a:p>
            <a:r>
              <a:rPr lang="en-US" sz="2800" dirty="0"/>
              <a:t>Wearing inappropriate footwear or clothing</a:t>
            </a:r>
          </a:p>
        </p:txBody>
      </p:sp>
      <p:pic>
        <p:nvPicPr>
          <p:cNvPr id="1026" name="Picture 2">
            <a:extLst>
              <a:ext uri="{FF2B5EF4-FFF2-40B4-BE49-F238E27FC236}">
                <a16:creationId xmlns:a16="http://schemas.microsoft.com/office/drawing/2014/main" id="{EEF9445F-16F1-76EB-D9FB-C1658C960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14" y="3325005"/>
            <a:ext cx="4795737" cy="34265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E1DEB6F-B407-A885-B0B8-31B2F9792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01" y="3325005"/>
            <a:ext cx="4795737" cy="342655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024D3B2-2262-1B4E-3A25-521604525C24}"/>
              </a:ext>
            </a:extLst>
          </p:cNvPr>
          <p:cNvCxnSpPr/>
          <p:nvPr/>
        </p:nvCxnSpPr>
        <p:spPr>
          <a:xfrm>
            <a:off x="5955407" y="3157855"/>
            <a:ext cx="44392" cy="365499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952810"/>
      </p:ext>
    </p:extLst>
  </p:cSld>
  <p:clrMapOvr>
    <a:masterClrMapping/>
  </p:clrMapOvr>
</p:sld>
</file>

<file path=ppt/theme/theme1.xml><?xml version="1.0" encoding="utf-8"?>
<a:theme xmlns:a="http://schemas.openxmlformats.org/drawingml/2006/main" name="Office Theme">
  <a:themeElements>
    <a:clrScheme name="Branding">
      <a:dk1>
        <a:sysClr val="windowText" lastClr="000000"/>
      </a:dk1>
      <a:lt1>
        <a:sysClr val="window" lastClr="FFFFFF"/>
      </a:lt1>
      <a:dk2>
        <a:srgbClr val="44546A"/>
      </a:dk2>
      <a:lt2>
        <a:srgbClr val="E7E6E6"/>
      </a:lt2>
      <a:accent1>
        <a:srgbClr val="8DC63F"/>
      </a:accent1>
      <a:accent2>
        <a:srgbClr val="726658"/>
      </a:accent2>
      <a:accent3>
        <a:srgbClr val="E04F2A"/>
      </a:accent3>
      <a:accent4>
        <a:srgbClr val="FEBC23"/>
      </a:accent4>
      <a:accent5>
        <a:srgbClr val="3FC2F1"/>
      </a:accent5>
      <a:accent6>
        <a:srgbClr val="0081C6"/>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8CCE1DF2303D43A2E865E6A9C26EE0" ma:contentTypeVersion="17" ma:contentTypeDescription="Create a new document." ma:contentTypeScope="" ma:versionID="242ec49e02b0bad56efcdd984a920f9f">
  <xsd:schema xmlns:xsd="http://www.w3.org/2001/XMLSchema" xmlns:xs="http://www.w3.org/2001/XMLSchema" xmlns:p="http://schemas.microsoft.com/office/2006/metadata/properties" xmlns:ns2="378c673a-359e-4ecf-9f55-948a1a3d4fd8" xmlns:ns3="5e30bbde-ae9c-4b1d-9f2c-77758202aa9a" xmlns:ns4="ca28a5f7-1fb0-4a5a-b556-44cbf0f62779" targetNamespace="http://schemas.microsoft.com/office/2006/metadata/properties" ma:root="true" ma:fieldsID="66d6c56c4873a12628c08e9643b2da3e" ns2:_="" ns3:_="" ns4:_="">
    <xsd:import namespace="378c673a-359e-4ecf-9f55-948a1a3d4fd8"/>
    <xsd:import namespace="5e30bbde-ae9c-4b1d-9f2c-77758202aa9a"/>
    <xsd:import namespace="ca28a5f7-1fb0-4a5a-b556-44cbf0f6277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StaffInclude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c673a-359e-4ecf-9f55-948a1a3d4f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a1abafd-7fc5-48b2-97d7-91b69c678a51" ma:termSetId="09814cd3-568e-fe90-9814-8d621ff8fb84" ma:anchorId="fba54fb3-c3e1-fe81-a776-ca4b69148c4d" ma:open="true" ma:isKeyword="false">
      <xsd:complexType>
        <xsd:sequence>
          <xsd:element ref="pc:Terms" minOccurs="0" maxOccurs="1"/>
        </xsd:sequence>
      </xsd:complexType>
    </xsd:element>
    <xsd:element name="StaffIncluded" ma:index="22" nillable="true" ma:displayName="Staff Included" ma:format="Dropdown" ma:list="UserInfo" ma:SharePointGroup="0" ma:internalName="StaffIncluded">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30bbde-ae9c-4b1d-9f2c-77758202aa9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28a5f7-1fb0-4a5a-b556-44cbf0f6277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e734178-1b55-43b4-946f-51c40f74fd9b}" ma:internalName="TaxCatchAll" ma:showField="CatchAllData" ma:web="ca28a5f7-1fb0-4a5a-b556-44cbf0f627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28a5f7-1fb0-4a5a-b556-44cbf0f62779" xsi:nil="true"/>
    <lcf76f155ced4ddcb4097134ff3c332f xmlns="378c673a-359e-4ecf-9f55-948a1a3d4fd8">
      <Terms xmlns="http://schemas.microsoft.com/office/infopath/2007/PartnerControls"/>
    </lcf76f155ced4ddcb4097134ff3c332f>
    <SharedWithUsers xmlns="5e30bbde-ae9c-4b1d-9f2c-77758202aa9a">
      <UserInfo>
        <DisplayName>Erdmann, Michelle</DisplayName>
        <AccountId>1024</AccountId>
        <AccountType/>
      </UserInfo>
    </SharedWithUsers>
    <StaffIncluded xmlns="378c673a-359e-4ecf-9f55-948a1a3d4fd8">
      <UserInfo>
        <DisplayName/>
        <AccountId xsi:nil="true"/>
        <AccountType/>
      </UserInfo>
    </StaffIncluded>
  </documentManagement>
</p:properties>
</file>

<file path=customXml/itemProps1.xml><?xml version="1.0" encoding="utf-8"?>
<ds:datastoreItem xmlns:ds="http://schemas.openxmlformats.org/officeDocument/2006/customXml" ds:itemID="{D56EBADC-6177-44B5-9DE7-4523071325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8c673a-359e-4ecf-9f55-948a1a3d4fd8"/>
    <ds:schemaRef ds:uri="5e30bbde-ae9c-4b1d-9f2c-77758202aa9a"/>
    <ds:schemaRef ds:uri="ca28a5f7-1fb0-4a5a-b556-44cbf0f627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8933B-A02E-43A0-BC1E-62B852E9F844}">
  <ds:schemaRefs>
    <ds:schemaRef ds:uri="http://schemas.microsoft.com/sharepoint/v3/contenttype/forms"/>
  </ds:schemaRefs>
</ds:datastoreItem>
</file>

<file path=customXml/itemProps3.xml><?xml version="1.0" encoding="utf-8"?>
<ds:datastoreItem xmlns:ds="http://schemas.openxmlformats.org/officeDocument/2006/customXml" ds:itemID="{A2044A8D-5259-4159-8BDC-62555473C77E}">
  <ds:schemaRefs>
    <ds:schemaRef ds:uri="http://schemas.openxmlformats.org/package/2006/metadata/core-properties"/>
    <ds:schemaRef ds:uri="http://schemas.microsoft.com/office/2006/metadata/properties"/>
    <ds:schemaRef ds:uri="378c673a-359e-4ecf-9f55-948a1a3d4fd8"/>
    <ds:schemaRef ds:uri="http://purl.org/dc/elements/1.1/"/>
    <ds:schemaRef ds:uri="http://www.w3.org/XML/1998/namespace"/>
    <ds:schemaRef ds:uri="http://schemas.microsoft.com/office/infopath/2007/PartnerControls"/>
    <ds:schemaRef ds:uri="http://purl.org/dc/terms/"/>
    <ds:schemaRef ds:uri="http://schemas.microsoft.com/office/2006/documentManagement/types"/>
    <ds:schemaRef ds:uri="ca28a5f7-1fb0-4a5a-b556-44cbf0f62779"/>
    <ds:schemaRef ds:uri="5e30bbde-ae9c-4b1d-9f2c-77758202aa9a"/>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848</TotalTime>
  <Words>4741</Words>
  <Application>Microsoft Office PowerPoint</Application>
  <PresentationFormat>Widescreen</PresentationFormat>
  <Paragraphs>364</Paragraphs>
  <Slides>32</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Arial Black</vt:lpstr>
      <vt:lpstr>Calibri</vt:lpstr>
      <vt:lpstr>Franklin Gothic Medium</vt:lpstr>
      <vt:lpstr>Google Sans</vt:lpstr>
      <vt:lpstr>inherit</vt:lpstr>
      <vt:lpstr>Nunito</vt:lpstr>
      <vt:lpstr>Times New Roman</vt:lpstr>
      <vt:lpstr>var(--theme-font-family)</vt:lpstr>
      <vt:lpstr>Work Sans</vt:lpstr>
      <vt:lpstr>Office Theme</vt:lpstr>
      <vt:lpstr>Feet First</vt:lpstr>
      <vt:lpstr>Introductions</vt:lpstr>
      <vt:lpstr>Why Falls Prevention</vt:lpstr>
      <vt:lpstr>Highest Rate of Death from Falls</vt:lpstr>
      <vt:lpstr>Falls: Top Trauma Injury in Northeast WI</vt:lpstr>
      <vt:lpstr>Brown County 2023 - Average Falls/Day</vt:lpstr>
      <vt:lpstr>Why so Many Falls -</vt:lpstr>
      <vt:lpstr>What Can We Do to Eliminate Our Risk for Falls?</vt:lpstr>
      <vt:lpstr>Why so Many Falls -</vt:lpstr>
      <vt:lpstr>Why so Many Falls -</vt:lpstr>
      <vt:lpstr>Why so Many Falls -</vt:lpstr>
      <vt:lpstr>Why so Many Falls -</vt:lpstr>
      <vt:lpstr>Why so Many Falls -</vt:lpstr>
      <vt:lpstr>Why so Many Falls -</vt:lpstr>
      <vt:lpstr>Why so Many Falls -</vt:lpstr>
      <vt:lpstr>Why so Many Falls -</vt:lpstr>
      <vt:lpstr>Why so Many Falls -</vt:lpstr>
      <vt:lpstr>Why so Many Falls -</vt:lpstr>
      <vt:lpstr>Why so Many Falls -</vt:lpstr>
      <vt:lpstr>Why so Many Falls -</vt:lpstr>
      <vt:lpstr>Why so Many Falls -</vt:lpstr>
      <vt:lpstr>Why so Many Falls -</vt:lpstr>
      <vt:lpstr>Why so Many Falls -</vt:lpstr>
      <vt:lpstr>Why so Many Falls -</vt:lpstr>
      <vt:lpstr>Why so Many Falls -</vt:lpstr>
      <vt:lpstr>Ask Your Doctor &amp; Pharmacist</vt:lpstr>
      <vt:lpstr>Why so Many Falls -</vt:lpstr>
      <vt:lpstr>If You’ve Fallen</vt:lpstr>
      <vt:lpstr>Resources</vt:lpstr>
      <vt:lpstr>PowerPoint Presentation</vt:lpstr>
      <vt:lpstr>ANY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ABCD’s of Medicare</dc:title>
  <dc:creator>Kinnard, Holly R.</dc:creator>
  <cp:lastModifiedBy>Erdmann, Michelle</cp:lastModifiedBy>
  <cp:revision>24</cp:revision>
  <cp:lastPrinted>2024-09-13T14:03:00Z</cp:lastPrinted>
  <dcterms:created xsi:type="dcterms:W3CDTF">2022-04-27T15:11:36Z</dcterms:created>
  <dcterms:modified xsi:type="dcterms:W3CDTF">2025-11-12T14:19:35Z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0x010100BFBFE6D0C84C83409C887CDFA67CF2C8</vt:lpwstr>
  </property>
</Properties>
</file>