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56" r:id="rId5"/>
    <p:sldId id="262" r:id="rId6"/>
    <p:sldId id="257" r:id="rId7"/>
    <p:sldId id="258" r:id="rId8"/>
    <p:sldId id="376" r:id="rId9"/>
    <p:sldId id="377" r:id="rId10"/>
    <p:sldId id="334" r:id="rId11"/>
    <p:sldId id="336" r:id="rId12"/>
    <p:sldId id="343" r:id="rId13"/>
    <p:sldId id="431" r:id="rId14"/>
    <p:sldId id="43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9" r:id="rId33"/>
    <p:sldId id="398"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7" r:id="rId60"/>
    <p:sldId id="355" r:id="rId61"/>
    <p:sldId id="356" r:id="rId62"/>
    <p:sldId id="428" r:id="rId63"/>
    <p:sldId id="277" r:id="rId64"/>
    <p:sldId id="27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D"/>
    <a:srgbClr val="85B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2412" autoAdjust="0"/>
  </p:normalViewPr>
  <p:slideViewPr>
    <p:cSldViewPr snapToGrid="0">
      <p:cViewPr varScale="1">
        <p:scale>
          <a:sx n="70" d="100"/>
          <a:sy n="70" d="100"/>
        </p:scale>
        <p:origin x="93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C1C75-B0EA-40CD-AF64-D6B44614C209}"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092D4-CAF7-46AD-8947-5E5DDC657EE5}" type="slidenum">
              <a:rPr lang="en-US" smtClean="0"/>
              <a:t>‹#›</a:t>
            </a:fld>
            <a:endParaRPr lang="en-US"/>
          </a:p>
        </p:txBody>
      </p:sp>
    </p:spTree>
    <p:extLst>
      <p:ext uri="{BB962C8B-B14F-4D97-AF65-F5344CB8AC3E}">
        <p14:creationId xmlns:p14="http://schemas.microsoft.com/office/powerpoint/2010/main" val="286545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local falls data if you have it</a:t>
            </a:r>
          </a:p>
          <a:p>
            <a:endParaRPr lang="en-US" dirty="0"/>
          </a:p>
        </p:txBody>
      </p:sp>
      <p:sp>
        <p:nvSpPr>
          <p:cNvPr id="4" name="Slide Number Placeholder 3"/>
          <p:cNvSpPr>
            <a:spLocks noGrp="1"/>
          </p:cNvSpPr>
          <p:nvPr>
            <p:ph type="sldNum" sz="quarter" idx="5"/>
          </p:nvPr>
        </p:nvSpPr>
        <p:spPr/>
        <p:txBody>
          <a:bodyPr/>
          <a:lstStyle/>
          <a:p>
            <a:fld id="{69C092D4-CAF7-46AD-8947-5E5DDC657EE5}" type="slidenum">
              <a:rPr lang="en-US" smtClean="0"/>
              <a:t>2</a:t>
            </a:fld>
            <a:endParaRPr lang="en-US"/>
          </a:p>
        </p:txBody>
      </p:sp>
    </p:spTree>
    <p:extLst>
      <p:ext uri="{BB962C8B-B14F-4D97-AF65-F5344CB8AC3E}">
        <p14:creationId xmlns:p14="http://schemas.microsoft.com/office/powerpoint/2010/main" val="369189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Discussion – how can you prevent falls?</a:t>
            </a:r>
          </a:p>
        </p:txBody>
      </p:sp>
      <p:sp>
        <p:nvSpPr>
          <p:cNvPr id="4" name="Slide Number Placeholder 3"/>
          <p:cNvSpPr>
            <a:spLocks noGrp="1"/>
          </p:cNvSpPr>
          <p:nvPr>
            <p:ph type="sldNum" sz="quarter" idx="10"/>
          </p:nvPr>
        </p:nvSpPr>
        <p:spPr/>
        <p:txBody>
          <a:bodyPr/>
          <a:lstStyle/>
          <a:p>
            <a:fld id="{08E60194-8C78-4189-A918-25F070631781}" type="slidenum">
              <a:rPr lang="en-US" smtClean="0"/>
              <a:t>12</a:t>
            </a:fld>
            <a:endParaRPr lang="en-US"/>
          </a:p>
        </p:txBody>
      </p:sp>
    </p:spTree>
    <p:extLst>
      <p:ext uri="{BB962C8B-B14F-4D97-AF65-F5344CB8AC3E}">
        <p14:creationId xmlns:p14="http://schemas.microsoft.com/office/powerpoint/2010/main" val="7375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Like Tai Chi, Strong Bodies, etc.,</a:t>
            </a:r>
          </a:p>
          <a:p>
            <a:endParaRPr lang="en-US" dirty="0"/>
          </a:p>
          <a:p>
            <a:r>
              <a:rPr lang="en-US" dirty="0"/>
              <a:t>Slides 13-55 adapted from NCOA’s 6 Steps to Prevent a Fall PowerPoint </a:t>
            </a:r>
          </a:p>
        </p:txBody>
      </p:sp>
      <p:sp>
        <p:nvSpPr>
          <p:cNvPr id="4" name="Slide Number Placeholder 3"/>
          <p:cNvSpPr>
            <a:spLocks noGrp="1"/>
          </p:cNvSpPr>
          <p:nvPr>
            <p:ph type="sldNum" sz="quarter" idx="10"/>
          </p:nvPr>
        </p:nvSpPr>
        <p:spPr/>
        <p:txBody>
          <a:bodyPr/>
          <a:lstStyle/>
          <a:p>
            <a:fld id="{08E60194-8C78-4189-A918-25F070631781}" type="slidenum">
              <a:rPr lang="en-US" smtClean="0"/>
              <a:t>13</a:t>
            </a:fld>
            <a:endParaRPr lang="en-US"/>
          </a:p>
        </p:txBody>
      </p:sp>
    </p:spTree>
    <p:extLst>
      <p:ext uri="{BB962C8B-B14F-4D97-AF65-F5344CB8AC3E}">
        <p14:creationId xmlns:p14="http://schemas.microsoft.com/office/powerpoint/2010/main" val="60859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14</a:t>
            </a:fld>
            <a:endParaRPr lang="en-US"/>
          </a:p>
        </p:txBody>
      </p:sp>
    </p:spTree>
    <p:extLst>
      <p:ext uri="{BB962C8B-B14F-4D97-AF65-F5344CB8AC3E}">
        <p14:creationId xmlns:p14="http://schemas.microsoft.com/office/powerpoint/2010/main" val="245838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15</a:t>
            </a:fld>
            <a:endParaRPr lang="en-US"/>
          </a:p>
        </p:txBody>
      </p:sp>
    </p:spTree>
    <p:extLst>
      <p:ext uri="{BB962C8B-B14F-4D97-AF65-F5344CB8AC3E}">
        <p14:creationId xmlns:p14="http://schemas.microsoft.com/office/powerpoint/2010/main" val="42148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16</a:t>
            </a:fld>
            <a:endParaRPr lang="en-US"/>
          </a:p>
        </p:txBody>
      </p:sp>
    </p:spTree>
    <p:extLst>
      <p:ext uri="{BB962C8B-B14F-4D97-AF65-F5344CB8AC3E}">
        <p14:creationId xmlns:p14="http://schemas.microsoft.com/office/powerpoint/2010/main" val="691219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17</a:t>
            </a:fld>
            <a:endParaRPr lang="en-US"/>
          </a:p>
        </p:txBody>
      </p:sp>
    </p:spTree>
    <p:extLst>
      <p:ext uri="{BB962C8B-B14F-4D97-AF65-F5344CB8AC3E}">
        <p14:creationId xmlns:p14="http://schemas.microsoft.com/office/powerpoint/2010/main" val="347035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18</a:t>
            </a:fld>
            <a:endParaRPr lang="en-US"/>
          </a:p>
        </p:txBody>
      </p:sp>
    </p:spTree>
    <p:extLst>
      <p:ext uri="{BB962C8B-B14F-4D97-AF65-F5344CB8AC3E}">
        <p14:creationId xmlns:p14="http://schemas.microsoft.com/office/powerpoint/2010/main" val="225484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19</a:t>
            </a:fld>
            <a:endParaRPr lang="en-US"/>
          </a:p>
        </p:txBody>
      </p:sp>
    </p:spTree>
    <p:extLst>
      <p:ext uri="{BB962C8B-B14F-4D97-AF65-F5344CB8AC3E}">
        <p14:creationId xmlns:p14="http://schemas.microsoft.com/office/powerpoint/2010/main" val="204509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20</a:t>
            </a:fld>
            <a:endParaRPr lang="en-US"/>
          </a:p>
        </p:txBody>
      </p:sp>
    </p:spTree>
    <p:extLst>
      <p:ext uri="{BB962C8B-B14F-4D97-AF65-F5344CB8AC3E}">
        <p14:creationId xmlns:p14="http://schemas.microsoft.com/office/powerpoint/2010/main" val="261855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21</a:t>
            </a:fld>
            <a:endParaRPr lang="en-US"/>
          </a:p>
        </p:txBody>
      </p:sp>
    </p:spTree>
    <p:extLst>
      <p:ext uri="{BB962C8B-B14F-4D97-AF65-F5344CB8AC3E}">
        <p14:creationId xmlns:p14="http://schemas.microsoft.com/office/powerpoint/2010/main" val="221070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think that a doctor’s office contributes a lot to our health, but in reality, it’s only a small 20%. What contributes more is social &amp; economic factors and health behaviors- that’s what you’re doing to take care of your health including eating well and exercising. So that’s where WIHA comes into play. </a:t>
            </a:r>
          </a:p>
        </p:txBody>
      </p:sp>
      <p:sp>
        <p:nvSpPr>
          <p:cNvPr id="4" name="Slide Number Placeholder 3"/>
          <p:cNvSpPr>
            <a:spLocks noGrp="1"/>
          </p:cNvSpPr>
          <p:nvPr>
            <p:ph type="sldNum" sz="quarter" idx="5"/>
          </p:nvPr>
        </p:nvSpPr>
        <p:spPr/>
        <p:txBody>
          <a:bodyPr/>
          <a:lstStyle/>
          <a:p>
            <a:fld id="{69C092D4-CAF7-46AD-8947-5E5DDC657EE5}" type="slidenum">
              <a:rPr lang="en-US" smtClean="0"/>
              <a:t>3</a:t>
            </a:fld>
            <a:endParaRPr lang="en-US"/>
          </a:p>
        </p:txBody>
      </p:sp>
    </p:spTree>
    <p:extLst>
      <p:ext uri="{BB962C8B-B14F-4D97-AF65-F5344CB8AC3E}">
        <p14:creationId xmlns:p14="http://schemas.microsoft.com/office/powerpoint/2010/main" val="2895542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22</a:t>
            </a:fld>
            <a:endParaRPr lang="en-US"/>
          </a:p>
        </p:txBody>
      </p:sp>
    </p:spTree>
    <p:extLst>
      <p:ext uri="{BB962C8B-B14F-4D97-AF65-F5344CB8AC3E}">
        <p14:creationId xmlns:p14="http://schemas.microsoft.com/office/powerpoint/2010/main" val="180967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23</a:t>
            </a:fld>
            <a:endParaRPr lang="en-US"/>
          </a:p>
        </p:txBody>
      </p:sp>
    </p:spTree>
    <p:extLst>
      <p:ext uri="{BB962C8B-B14F-4D97-AF65-F5344CB8AC3E}">
        <p14:creationId xmlns:p14="http://schemas.microsoft.com/office/powerpoint/2010/main" val="3774292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24</a:t>
            </a:fld>
            <a:endParaRPr lang="en-US"/>
          </a:p>
        </p:txBody>
      </p:sp>
    </p:spTree>
    <p:extLst>
      <p:ext uri="{BB962C8B-B14F-4D97-AF65-F5344CB8AC3E}">
        <p14:creationId xmlns:p14="http://schemas.microsoft.com/office/powerpoint/2010/main" val="2265193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Bring a loved one with to your appointment</a:t>
            </a:r>
          </a:p>
        </p:txBody>
      </p:sp>
      <p:sp>
        <p:nvSpPr>
          <p:cNvPr id="4" name="Slide Number Placeholder 3"/>
          <p:cNvSpPr>
            <a:spLocks noGrp="1"/>
          </p:cNvSpPr>
          <p:nvPr>
            <p:ph type="sldNum" sz="quarter" idx="10"/>
          </p:nvPr>
        </p:nvSpPr>
        <p:spPr/>
        <p:txBody>
          <a:bodyPr/>
          <a:lstStyle/>
          <a:p>
            <a:fld id="{08E60194-8C78-4189-A918-25F070631781}" type="slidenum">
              <a:rPr lang="en-US" smtClean="0"/>
              <a:t>25</a:t>
            </a:fld>
            <a:endParaRPr lang="en-US"/>
          </a:p>
        </p:txBody>
      </p:sp>
    </p:spTree>
    <p:extLst>
      <p:ext uri="{BB962C8B-B14F-4D97-AF65-F5344CB8AC3E}">
        <p14:creationId xmlns:p14="http://schemas.microsoft.com/office/powerpoint/2010/main" val="2170055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26</a:t>
            </a:fld>
            <a:endParaRPr lang="en-US"/>
          </a:p>
        </p:txBody>
      </p:sp>
    </p:spTree>
    <p:extLst>
      <p:ext uri="{BB962C8B-B14F-4D97-AF65-F5344CB8AC3E}">
        <p14:creationId xmlns:p14="http://schemas.microsoft.com/office/powerpoint/2010/main" val="2221990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27</a:t>
            </a:fld>
            <a:endParaRPr lang="en-US"/>
          </a:p>
        </p:txBody>
      </p:sp>
    </p:spTree>
    <p:extLst>
      <p:ext uri="{BB962C8B-B14F-4D97-AF65-F5344CB8AC3E}">
        <p14:creationId xmlns:p14="http://schemas.microsoft.com/office/powerpoint/2010/main" val="648363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28</a:t>
            </a:fld>
            <a:endParaRPr lang="en-US"/>
          </a:p>
        </p:txBody>
      </p:sp>
    </p:spTree>
    <p:extLst>
      <p:ext uri="{BB962C8B-B14F-4D97-AF65-F5344CB8AC3E}">
        <p14:creationId xmlns:p14="http://schemas.microsoft.com/office/powerpoint/2010/main" val="656676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29</a:t>
            </a:fld>
            <a:endParaRPr lang="en-US"/>
          </a:p>
        </p:txBody>
      </p:sp>
    </p:spTree>
    <p:extLst>
      <p:ext uri="{BB962C8B-B14F-4D97-AF65-F5344CB8AC3E}">
        <p14:creationId xmlns:p14="http://schemas.microsoft.com/office/powerpoint/2010/main" val="3485669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30</a:t>
            </a:fld>
            <a:endParaRPr lang="en-US"/>
          </a:p>
        </p:txBody>
      </p:sp>
    </p:spTree>
    <p:extLst>
      <p:ext uri="{BB962C8B-B14F-4D97-AF65-F5344CB8AC3E}">
        <p14:creationId xmlns:p14="http://schemas.microsoft.com/office/powerpoint/2010/main" val="262503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31</a:t>
            </a:fld>
            <a:endParaRPr lang="en-US"/>
          </a:p>
        </p:txBody>
      </p:sp>
    </p:spTree>
    <p:extLst>
      <p:ext uri="{BB962C8B-B14F-4D97-AF65-F5344CB8AC3E}">
        <p14:creationId xmlns:p14="http://schemas.microsoft.com/office/powerpoint/2010/main" val="382187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Discussion – what causes someone to fall?</a:t>
            </a:r>
          </a:p>
          <a:p>
            <a:endParaRPr lang="en-US" dirty="0"/>
          </a:p>
          <a:p>
            <a:pPr algn="l"/>
            <a:r>
              <a:rPr lang="en-US" b="0" i="0" dirty="0">
                <a:solidFill>
                  <a:srgbClr val="222222"/>
                </a:solidFill>
                <a:effectLst/>
                <a:latin typeface="Open Sans Medium"/>
              </a:rPr>
              <a:t>What Conditions Make You More Likely to Fall? (https://www.cdc.gov/falls/facts.html) </a:t>
            </a:r>
          </a:p>
          <a:p>
            <a:pPr algn="l"/>
            <a:r>
              <a:rPr lang="en-US" b="0" i="0" dirty="0">
                <a:solidFill>
                  <a:srgbClr val="000000"/>
                </a:solidFill>
                <a:effectLst/>
                <a:latin typeface="Open Sans" panose="020B0606030504020204" pitchFamily="34" charset="0"/>
              </a:rPr>
              <a:t>Research has identified many conditions that contribute to falling. Many risk factors can be changed or modified to help prevent falls. They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Lower body weakness</a:t>
            </a:r>
          </a:p>
          <a:p>
            <a:pPr algn="l">
              <a:buFont typeface="Arial" panose="020B0604020202020204" pitchFamily="34" charset="0"/>
              <a:buChar char="•"/>
            </a:pPr>
            <a:r>
              <a:rPr lang="en-US" b="0" i="0" dirty="0">
                <a:solidFill>
                  <a:srgbClr val="000000"/>
                </a:solidFill>
                <a:effectLst/>
                <a:latin typeface="Open Sans" panose="020B0606030504020204" pitchFamily="34" charset="0"/>
              </a:rPr>
              <a:t>Vitamin D deficiency (that is, not enough vitamin D in your system)</a:t>
            </a:r>
          </a:p>
          <a:p>
            <a:pPr algn="l">
              <a:buFont typeface="Arial" panose="020B0604020202020204" pitchFamily="34" charset="0"/>
              <a:buChar char="•"/>
            </a:pPr>
            <a:r>
              <a:rPr lang="en-US" b="0" i="0" dirty="0">
                <a:solidFill>
                  <a:srgbClr val="000000"/>
                </a:solidFill>
                <a:effectLst/>
                <a:latin typeface="Open Sans" panose="020B0606030504020204" pitchFamily="34" charset="0"/>
              </a:rPr>
              <a:t>Difficulties with walking and balance</a:t>
            </a:r>
          </a:p>
          <a:p>
            <a:pPr algn="l">
              <a:buFont typeface="Arial" panose="020B0604020202020204" pitchFamily="34" charset="0"/>
              <a:buChar char="•"/>
            </a:pPr>
            <a:r>
              <a:rPr lang="en-US" b="0" i="0" dirty="0">
                <a:solidFill>
                  <a:srgbClr val="000000"/>
                </a:solidFill>
                <a:effectLst/>
                <a:latin typeface="Open Sans" panose="020B0606030504020204" pitchFamily="34" charset="0"/>
              </a:rPr>
              <a:t>Use of medicines, such as tranquilizers, sedatives, or antidepressants. Even some over-the-counter medicines can affect balance and how steady you are on your feet.</a:t>
            </a:r>
          </a:p>
          <a:p>
            <a:pPr algn="l">
              <a:buFont typeface="Arial" panose="020B0604020202020204" pitchFamily="34" charset="0"/>
              <a:buChar char="•"/>
            </a:pPr>
            <a:r>
              <a:rPr lang="en-US" b="0" i="0" dirty="0">
                <a:solidFill>
                  <a:srgbClr val="000000"/>
                </a:solidFill>
                <a:effectLst/>
                <a:latin typeface="Open Sans" panose="020B0606030504020204" pitchFamily="34" charset="0"/>
              </a:rPr>
              <a:t>Vision problems</a:t>
            </a:r>
          </a:p>
          <a:p>
            <a:pPr algn="l">
              <a:buFont typeface="Arial" panose="020B0604020202020204" pitchFamily="34" charset="0"/>
              <a:buChar char="•"/>
            </a:pPr>
            <a:r>
              <a:rPr lang="en-US" b="0" i="0" dirty="0">
                <a:solidFill>
                  <a:srgbClr val="000000"/>
                </a:solidFill>
                <a:effectLst/>
                <a:latin typeface="Open Sans" panose="020B0606030504020204" pitchFamily="34" charset="0"/>
              </a:rPr>
              <a:t>Foot pain or poor footwear</a:t>
            </a:r>
          </a:p>
          <a:p>
            <a:pPr algn="l">
              <a:buFont typeface="Arial" panose="020B0604020202020204" pitchFamily="34" charset="0"/>
              <a:buChar char="•"/>
            </a:pPr>
            <a:r>
              <a:rPr lang="en-US" b="0" i="0" dirty="0">
                <a:solidFill>
                  <a:srgbClr val="000000"/>
                </a:solidFill>
                <a:effectLst/>
                <a:latin typeface="Open Sans" panose="020B0606030504020204" pitchFamily="34" charset="0"/>
              </a:rPr>
              <a:t>Home hazards or dangers such as</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broken or uneven steps, and</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throw rugs or clutter that can be tripped over.</a:t>
            </a:r>
          </a:p>
          <a:p>
            <a:pPr algn="l"/>
            <a:r>
              <a:rPr lang="en-US" b="1" i="0" dirty="0">
                <a:solidFill>
                  <a:srgbClr val="000000"/>
                </a:solidFill>
                <a:effectLst/>
                <a:latin typeface="Open Sans" panose="020B0606030504020204" pitchFamily="34" charset="0"/>
              </a:rPr>
              <a:t>Most falls are caused by a combination of risk factors. The more risk factors a person has, the greater their chances of falling.</a:t>
            </a:r>
          </a:p>
        </p:txBody>
      </p:sp>
      <p:sp>
        <p:nvSpPr>
          <p:cNvPr id="4" name="Slide Number Placeholder 3"/>
          <p:cNvSpPr>
            <a:spLocks noGrp="1"/>
          </p:cNvSpPr>
          <p:nvPr>
            <p:ph type="sldNum" sz="quarter" idx="10"/>
          </p:nvPr>
        </p:nvSpPr>
        <p:spPr/>
        <p:txBody>
          <a:bodyPr/>
          <a:lstStyle/>
          <a:p>
            <a:fld id="{08E60194-8C78-4189-A918-25F070631781}" type="slidenum">
              <a:rPr lang="en-US" smtClean="0"/>
              <a:t>5</a:t>
            </a:fld>
            <a:endParaRPr lang="en-US"/>
          </a:p>
        </p:txBody>
      </p:sp>
    </p:spTree>
    <p:extLst>
      <p:ext uri="{BB962C8B-B14F-4D97-AF65-F5344CB8AC3E}">
        <p14:creationId xmlns:p14="http://schemas.microsoft.com/office/powerpoint/2010/main" val="3134676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32</a:t>
            </a:fld>
            <a:endParaRPr lang="en-US"/>
          </a:p>
        </p:txBody>
      </p:sp>
    </p:spTree>
    <p:extLst>
      <p:ext uri="{BB962C8B-B14F-4D97-AF65-F5344CB8AC3E}">
        <p14:creationId xmlns:p14="http://schemas.microsoft.com/office/powerpoint/2010/main" val="1530605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33</a:t>
            </a:fld>
            <a:endParaRPr lang="en-US"/>
          </a:p>
        </p:txBody>
      </p:sp>
    </p:spTree>
    <p:extLst>
      <p:ext uri="{BB962C8B-B14F-4D97-AF65-F5344CB8AC3E}">
        <p14:creationId xmlns:p14="http://schemas.microsoft.com/office/powerpoint/2010/main" val="643092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34</a:t>
            </a:fld>
            <a:endParaRPr lang="en-US"/>
          </a:p>
        </p:txBody>
      </p:sp>
    </p:spTree>
    <p:extLst>
      <p:ext uri="{BB962C8B-B14F-4D97-AF65-F5344CB8AC3E}">
        <p14:creationId xmlns:p14="http://schemas.microsoft.com/office/powerpoint/2010/main" val="188999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35</a:t>
            </a:fld>
            <a:endParaRPr lang="en-US"/>
          </a:p>
        </p:txBody>
      </p:sp>
    </p:spTree>
    <p:extLst>
      <p:ext uri="{BB962C8B-B14F-4D97-AF65-F5344CB8AC3E}">
        <p14:creationId xmlns:p14="http://schemas.microsoft.com/office/powerpoint/2010/main" val="3888194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36</a:t>
            </a:fld>
            <a:endParaRPr lang="en-US"/>
          </a:p>
        </p:txBody>
      </p:sp>
    </p:spTree>
    <p:extLst>
      <p:ext uri="{BB962C8B-B14F-4D97-AF65-F5344CB8AC3E}">
        <p14:creationId xmlns:p14="http://schemas.microsoft.com/office/powerpoint/2010/main" val="196755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37</a:t>
            </a:fld>
            <a:endParaRPr lang="en-US"/>
          </a:p>
        </p:txBody>
      </p:sp>
    </p:spTree>
    <p:extLst>
      <p:ext uri="{BB962C8B-B14F-4D97-AF65-F5344CB8AC3E}">
        <p14:creationId xmlns:p14="http://schemas.microsoft.com/office/powerpoint/2010/main" val="205723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38</a:t>
            </a:fld>
            <a:endParaRPr lang="en-US"/>
          </a:p>
        </p:txBody>
      </p:sp>
    </p:spTree>
    <p:extLst>
      <p:ext uri="{BB962C8B-B14F-4D97-AF65-F5344CB8AC3E}">
        <p14:creationId xmlns:p14="http://schemas.microsoft.com/office/powerpoint/2010/main" val="1432071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If you have bifocal or progressive lenses, you may want to get a pair of glasses with only your distance prescription for outdoor activities, such as walking. Sometimes these types of lenses can make things seem closer or farther away than they really are.</a:t>
            </a:r>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39</a:t>
            </a:fld>
            <a:endParaRPr lang="en-US"/>
          </a:p>
        </p:txBody>
      </p:sp>
    </p:spTree>
    <p:extLst>
      <p:ext uri="{BB962C8B-B14F-4D97-AF65-F5344CB8AC3E}">
        <p14:creationId xmlns:p14="http://schemas.microsoft.com/office/powerpoint/2010/main" val="2870924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40</a:t>
            </a:fld>
            <a:endParaRPr lang="en-US"/>
          </a:p>
        </p:txBody>
      </p:sp>
    </p:spTree>
    <p:extLst>
      <p:ext uri="{BB962C8B-B14F-4D97-AF65-F5344CB8AC3E}">
        <p14:creationId xmlns:p14="http://schemas.microsoft.com/office/powerpoint/2010/main" val="2533958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41</a:t>
            </a:fld>
            <a:endParaRPr lang="en-US"/>
          </a:p>
        </p:txBody>
      </p:sp>
    </p:spTree>
    <p:extLst>
      <p:ext uri="{BB962C8B-B14F-4D97-AF65-F5344CB8AC3E}">
        <p14:creationId xmlns:p14="http://schemas.microsoft.com/office/powerpoint/2010/main" val="294943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https://youtu.be/OLZX8_oDLOk </a:t>
            </a:r>
          </a:p>
        </p:txBody>
      </p:sp>
      <p:sp>
        <p:nvSpPr>
          <p:cNvPr id="4" name="Slide Number Placeholder 3"/>
          <p:cNvSpPr>
            <a:spLocks noGrp="1"/>
          </p:cNvSpPr>
          <p:nvPr>
            <p:ph type="sldNum" sz="quarter" idx="10"/>
          </p:nvPr>
        </p:nvSpPr>
        <p:spPr/>
        <p:txBody>
          <a:bodyPr/>
          <a:lstStyle/>
          <a:p>
            <a:fld id="{08E60194-8C78-4189-A918-25F070631781}" type="slidenum">
              <a:rPr lang="en-US" smtClean="0"/>
              <a:t>6</a:t>
            </a:fld>
            <a:endParaRPr lang="en-US"/>
          </a:p>
        </p:txBody>
      </p:sp>
    </p:spTree>
    <p:extLst>
      <p:ext uri="{BB962C8B-B14F-4D97-AF65-F5344CB8AC3E}">
        <p14:creationId xmlns:p14="http://schemas.microsoft.com/office/powerpoint/2010/main" val="2495977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42</a:t>
            </a:fld>
            <a:endParaRPr lang="en-US"/>
          </a:p>
        </p:txBody>
      </p:sp>
    </p:spTree>
    <p:extLst>
      <p:ext uri="{BB962C8B-B14F-4D97-AF65-F5344CB8AC3E}">
        <p14:creationId xmlns:p14="http://schemas.microsoft.com/office/powerpoint/2010/main" val="3557717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43</a:t>
            </a:fld>
            <a:endParaRPr lang="en-US"/>
          </a:p>
        </p:txBody>
      </p:sp>
    </p:spTree>
    <p:extLst>
      <p:ext uri="{BB962C8B-B14F-4D97-AF65-F5344CB8AC3E}">
        <p14:creationId xmlns:p14="http://schemas.microsoft.com/office/powerpoint/2010/main" val="3232205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44</a:t>
            </a:fld>
            <a:endParaRPr lang="en-US"/>
          </a:p>
        </p:txBody>
      </p:sp>
    </p:spTree>
    <p:extLst>
      <p:ext uri="{BB962C8B-B14F-4D97-AF65-F5344CB8AC3E}">
        <p14:creationId xmlns:p14="http://schemas.microsoft.com/office/powerpoint/2010/main" val="1680081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45</a:t>
            </a:fld>
            <a:endParaRPr lang="en-US"/>
          </a:p>
        </p:txBody>
      </p:sp>
    </p:spTree>
    <p:extLst>
      <p:ext uri="{BB962C8B-B14F-4D97-AF65-F5344CB8AC3E}">
        <p14:creationId xmlns:p14="http://schemas.microsoft.com/office/powerpoint/2010/main" val="774933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46</a:t>
            </a:fld>
            <a:endParaRPr lang="en-US"/>
          </a:p>
        </p:txBody>
      </p:sp>
    </p:spTree>
    <p:extLst>
      <p:ext uri="{BB962C8B-B14F-4D97-AF65-F5344CB8AC3E}">
        <p14:creationId xmlns:p14="http://schemas.microsoft.com/office/powerpoint/2010/main" val="3074676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47</a:t>
            </a:fld>
            <a:endParaRPr lang="en-US"/>
          </a:p>
        </p:txBody>
      </p:sp>
    </p:spTree>
    <p:extLst>
      <p:ext uri="{BB962C8B-B14F-4D97-AF65-F5344CB8AC3E}">
        <p14:creationId xmlns:p14="http://schemas.microsoft.com/office/powerpoint/2010/main" val="3792752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48</a:t>
            </a:fld>
            <a:endParaRPr lang="en-US"/>
          </a:p>
        </p:txBody>
      </p:sp>
    </p:spTree>
    <p:extLst>
      <p:ext uri="{BB962C8B-B14F-4D97-AF65-F5344CB8AC3E}">
        <p14:creationId xmlns:p14="http://schemas.microsoft.com/office/powerpoint/2010/main" val="1517560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49</a:t>
            </a:fld>
            <a:endParaRPr lang="en-US"/>
          </a:p>
        </p:txBody>
      </p:sp>
    </p:spTree>
    <p:extLst>
      <p:ext uri="{BB962C8B-B14F-4D97-AF65-F5344CB8AC3E}">
        <p14:creationId xmlns:p14="http://schemas.microsoft.com/office/powerpoint/2010/main" val="36711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50</a:t>
            </a:fld>
            <a:endParaRPr lang="en-US"/>
          </a:p>
        </p:txBody>
      </p:sp>
    </p:spTree>
    <p:extLst>
      <p:ext uri="{BB962C8B-B14F-4D97-AF65-F5344CB8AC3E}">
        <p14:creationId xmlns:p14="http://schemas.microsoft.com/office/powerpoint/2010/main" val="408119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51</a:t>
            </a:fld>
            <a:endParaRPr lang="en-US"/>
          </a:p>
        </p:txBody>
      </p:sp>
    </p:spTree>
    <p:extLst>
      <p:ext uri="{BB962C8B-B14F-4D97-AF65-F5344CB8AC3E}">
        <p14:creationId xmlns:p14="http://schemas.microsoft.com/office/powerpoint/2010/main" val="329918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Nationwide</a:t>
            </a:r>
          </a:p>
        </p:txBody>
      </p:sp>
      <p:sp>
        <p:nvSpPr>
          <p:cNvPr id="4" name="Slide Number Placeholder 3"/>
          <p:cNvSpPr>
            <a:spLocks noGrp="1"/>
          </p:cNvSpPr>
          <p:nvPr>
            <p:ph type="sldNum" sz="quarter" idx="10"/>
          </p:nvPr>
        </p:nvSpPr>
        <p:spPr/>
        <p:txBody>
          <a:bodyPr/>
          <a:lstStyle/>
          <a:p>
            <a:fld id="{08E60194-8C78-4189-A918-25F070631781}" type="slidenum">
              <a:rPr lang="en-US" smtClean="0"/>
              <a:t>7</a:t>
            </a:fld>
            <a:endParaRPr lang="en-US"/>
          </a:p>
        </p:txBody>
      </p:sp>
    </p:spTree>
    <p:extLst>
      <p:ext uri="{BB962C8B-B14F-4D97-AF65-F5344CB8AC3E}">
        <p14:creationId xmlns:p14="http://schemas.microsoft.com/office/powerpoint/2010/main" val="1997269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52</a:t>
            </a:fld>
            <a:endParaRPr lang="en-US"/>
          </a:p>
        </p:txBody>
      </p:sp>
    </p:spTree>
    <p:extLst>
      <p:ext uri="{BB962C8B-B14F-4D97-AF65-F5344CB8AC3E}">
        <p14:creationId xmlns:p14="http://schemas.microsoft.com/office/powerpoint/2010/main" val="3728793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53</a:t>
            </a:fld>
            <a:endParaRPr lang="en-US"/>
          </a:p>
        </p:txBody>
      </p:sp>
    </p:spTree>
    <p:extLst>
      <p:ext uri="{BB962C8B-B14F-4D97-AF65-F5344CB8AC3E}">
        <p14:creationId xmlns:p14="http://schemas.microsoft.com/office/powerpoint/2010/main" val="2602278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54</a:t>
            </a:fld>
            <a:endParaRPr lang="en-US"/>
          </a:p>
        </p:txBody>
      </p:sp>
    </p:spTree>
    <p:extLst>
      <p:ext uri="{BB962C8B-B14F-4D97-AF65-F5344CB8AC3E}">
        <p14:creationId xmlns:p14="http://schemas.microsoft.com/office/powerpoint/2010/main" val="1169868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55</a:t>
            </a:fld>
            <a:endParaRPr lang="en-US"/>
          </a:p>
        </p:txBody>
      </p:sp>
    </p:spTree>
    <p:extLst>
      <p:ext uri="{BB962C8B-B14F-4D97-AF65-F5344CB8AC3E}">
        <p14:creationId xmlns:p14="http://schemas.microsoft.com/office/powerpoint/2010/main" val="13716793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https://wihealthyaging.org/programs/find-a-workshop/</a:t>
            </a:r>
          </a:p>
          <a:p>
            <a:endParaRPr lang="en-US" dirty="0"/>
          </a:p>
          <a:p>
            <a:r>
              <a:rPr lang="en-US" dirty="0"/>
              <a:t>Stepping On is proven to reduce falls by 31%! The workshop meets for 7-weeks, once a week for 2 hours. It is led by trained facilitators and there are physical therapists, pharmacists and other experts that attend throughout the 7 weeks. You will learn practice balance and strength exercises, learn more about home fall hazards, vision and footwear, medication management, sleeping better, vitamin D &amp; calcium, travel safety and more</a:t>
            </a:r>
          </a:p>
          <a:p>
            <a:endParaRPr lang="en-US" dirty="0"/>
          </a:p>
          <a:p>
            <a:r>
              <a:rPr lang="en-US" b="1" dirty="0"/>
              <a:t>Add local workshop dates if you have a workshop scheduled</a:t>
            </a:r>
          </a:p>
        </p:txBody>
      </p:sp>
      <p:sp>
        <p:nvSpPr>
          <p:cNvPr id="4" name="Slide Number Placeholder 3"/>
          <p:cNvSpPr>
            <a:spLocks noGrp="1"/>
          </p:cNvSpPr>
          <p:nvPr>
            <p:ph type="sldNum" sz="quarter" idx="10"/>
          </p:nvPr>
        </p:nvSpPr>
        <p:spPr/>
        <p:txBody>
          <a:bodyPr/>
          <a:lstStyle/>
          <a:p>
            <a:fld id="{08E60194-8C78-4189-A918-25F070631781}" type="slidenum">
              <a:rPr lang="en-US" smtClean="0"/>
              <a:t>56</a:t>
            </a:fld>
            <a:endParaRPr lang="en-US"/>
          </a:p>
        </p:txBody>
      </p:sp>
    </p:spTree>
    <p:extLst>
      <p:ext uri="{BB962C8B-B14F-4D97-AF65-F5344CB8AC3E}">
        <p14:creationId xmlns:p14="http://schemas.microsoft.com/office/powerpoint/2010/main" val="716923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Address root causes of falls. Promotes programs but also practices that reduce falls risk. While falls are a leading cause of injury, hospitalization </a:t>
            </a:r>
            <a:r>
              <a:rPr lang="en-US" sz="1200" dirty="0">
                <a:latin typeface="Calibri" panose="020F0502020204030204" pitchFamily="34" charset="0"/>
                <a:ea typeface="Calibri" panose="020F0502020204030204" pitchFamily="34" charset="0"/>
                <a:cs typeface="Times New Roman" panose="02020603050405020304" pitchFamily="18" charset="0"/>
              </a:rPr>
              <a:t>and institutionalization for older adults, they don’t have to be a normal part of aging. There is a falls prevention coalition that works on falls prevention statewide. Encourage participants to visit fallsfreewi.org</a:t>
            </a:r>
          </a:p>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57</a:t>
            </a:fld>
            <a:endParaRPr lang="en-US" dirty="0"/>
          </a:p>
        </p:txBody>
      </p:sp>
    </p:spTree>
    <p:extLst>
      <p:ext uri="{BB962C8B-B14F-4D97-AF65-F5344CB8AC3E}">
        <p14:creationId xmlns:p14="http://schemas.microsoft.com/office/powerpoint/2010/main" val="1231049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There is also information for professionals like pharmacists, community organizations and health care providers on how they can help prevent falls.</a:t>
            </a:r>
          </a:p>
          <a:p>
            <a:endParaRPr lang="en-US" dirty="0"/>
          </a:p>
          <a:p>
            <a:r>
              <a:rPr lang="en-US" dirty="0"/>
              <a:t>Go to website or insert screenshots</a:t>
            </a:r>
          </a:p>
        </p:txBody>
      </p:sp>
      <p:sp>
        <p:nvSpPr>
          <p:cNvPr id="4" name="Slide Number Placeholder 3"/>
          <p:cNvSpPr>
            <a:spLocks noGrp="1"/>
          </p:cNvSpPr>
          <p:nvPr>
            <p:ph type="sldNum" sz="quarter" idx="10"/>
          </p:nvPr>
        </p:nvSpPr>
        <p:spPr/>
        <p:txBody>
          <a:bodyPr/>
          <a:lstStyle/>
          <a:p>
            <a:fld id="{08E60194-8C78-4189-A918-25F070631781}" type="slidenum">
              <a:rPr lang="en-US" smtClean="0"/>
              <a:t>58</a:t>
            </a:fld>
            <a:endParaRPr lang="en-US" dirty="0"/>
          </a:p>
        </p:txBody>
      </p:sp>
    </p:spTree>
    <p:extLst>
      <p:ext uri="{BB962C8B-B14F-4D97-AF65-F5344CB8AC3E}">
        <p14:creationId xmlns:p14="http://schemas.microsoft.com/office/powerpoint/2010/main" val="139824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59</a:t>
            </a:fld>
            <a:endParaRPr lang="en-US"/>
          </a:p>
        </p:txBody>
      </p:sp>
    </p:spTree>
    <p:extLst>
      <p:ext uri="{BB962C8B-B14F-4D97-AF65-F5344CB8AC3E}">
        <p14:creationId xmlns:p14="http://schemas.microsoft.com/office/powerpoint/2010/main" val="406769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In Wisconsin</a:t>
            </a:r>
          </a:p>
        </p:txBody>
      </p:sp>
      <p:sp>
        <p:nvSpPr>
          <p:cNvPr id="4" name="Slide Number Placeholder 3"/>
          <p:cNvSpPr>
            <a:spLocks noGrp="1"/>
          </p:cNvSpPr>
          <p:nvPr>
            <p:ph type="sldNum" sz="quarter" idx="10"/>
          </p:nvPr>
        </p:nvSpPr>
        <p:spPr/>
        <p:txBody>
          <a:bodyPr/>
          <a:lstStyle/>
          <a:p>
            <a:fld id="{08E60194-8C78-4189-A918-25F070631781}" type="slidenum">
              <a:rPr lang="en-US" smtClean="0"/>
              <a:t>8</a:t>
            </a:fld>
            <a:endParaRPr lang="en-US"/>
          </a:p>
        </p:txBody>
      </p:sp>
    </p:spTree>
    <p:extLst>
      <p:ext uri="{BB962C8B-B14F-4D97-AF65-F5344CB8AC3E}">
        <p14:creationId xmlns:p14="http://schemas.microsoft.com/office/powerpoint/2010/main" val="259588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0194-8C78-4189-A918-25F070631781}" type="slidenum">
              <a:rPr lang="en-US" smtClean="0"/>
              <a:t>9</a:t>
            </a:fld>
            <a:endParaRPr lang="en-US"/>
          </a:p>
        </p:txBody>
      </p:sp>
    </p:spTree>
    <p:extLst>
      <p:ext uri="{BB962C8B-B14F-4D97-AF65-F5344CB8AC3E}">
        <p14:creationId xmlns:p14="http://schemas.microsoft.com/office/powerpoint/2010/main" val="87445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Add local data if you have it or delete this slide</a:t>
            </a:r>
          </a:p>
        </p:txBody>
      </p:sp>
      <p:sp>
        <p:nvSpPr>
          <p:cNvPr id="4" name="Slide Number Placeholder 3"/>
          <p:cNvSpPr>
            <a:spLocks noGrp="1"/>
          </p:cNvSpPr>
          <p:nvPr>
            <p:ph type="sldNum" sz="quarter" idx="10"/>
          </p:nvPr>
        </p:nvSpPr>
        <p:spPr/>
        <p:txBody>
          <a:bodyPr/>
          <a:lstStyle/>
          <a:p>
            <a:fld id="{08E60194-8C78-4189-A918-25F070631781}" type="slidenum">
              <a:rPr lang="en-US" smtClean="0"/>
              <a:t>10</a:t>
            </a:fld>
            <a:endParaRPr lang="en-US"/>
          </a:p>
        </p:txBody>
      </p:sp>
    </p:spTree>
    <p:extLst>
      <p:ext uri="{BB962C8B-B14F-4D97-AF65-F5344CB8AC3E}">
        <p14:creationId xmlns:p14="http://schemas.microsoft.com/office/powerpoint/2010/main" val="99875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Head injuries can be very serious, especially if someone is taking certain medicines like blood thinners</a:t>
            </a:r>
          </a:p>
          <a:p>
            <a:pPr marL="171450" indent="-171450">
              <a:buFont typeface="Arial" panose="020B0604020202020204" pitchFamily="34" charset="0"/>
              <a:buChar char="•"/>
            </a:pPr>
            <a:r>
              <a:rPr lang="en-US" dirty="0"/>
              <a:t>Fear of falling can cause someone to cut down on their everyday activities. When you’re less active, you become weaker and this increases your chance of falling</a:t>
            </a:r>
          </a:p>
        </p:txBody>
      </p:sp>
      <p:sp>
        <p:nvSpPr>
          <p:cNvPr id="4" name="Slide Number Placeholder 3"/>
          <p:cNvSpPr>
            <a:spLocks noGrp="1"/>
          </p:cNvSpPr>
          <p:nvPr>
            <p:ph type="sldNum" sz="quarter" idx="10"/>
          </p:nvPr>
        </p:nvSpPr>
        <p:spPr/>
        <p:txBody>
          <a:bodyPr/>
          <a:lstStyle/>
          <a:p>
            <a:fld id="{08E60194-8C78-4189-A918-25F070631781}" type="slidenum">
              <a:rPr lang="en-US" smtClean="0"/>
              <a:t>11</a:t>
            </a:fld>
            <a:endParaRPr lang="en-US"/>
          </a:p>
        </p:txBody>
      </p:sp>
    </p:spTree>
    <p:extLst>
      <p:ext uri="{BB962C8B-B14F-4D97-AF65-F5344CB8AC3E}">
        <p14:creationId xmlns:p14="http://schemas.microsoft.com/office/powerpoint/2010/main" val="234414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3B5-99D2-4647-B07B-3DA278CA52C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53B1D64-A063-4126-A7F1-8DF4873F2668}"/>
              </a:ext>
            </a:extLst>
          </p:cNvPr>
          <p:cNvSpPr>
            <a:spLocks noGrp="1"/>
          </p:cNvSpPr>
          <p:nvPr>
            <p:ph type="subTitle" idx="1"/>
          </p:nvPr>
        </p:nvSpPr>
        <p:spPr>
          <a:xfrm>
            <a:off x="1524000" y="3590562"/>
            <a:ext cx="9144000" cy="1667237"/>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E2AFA73-196E-4F16-97BB-9FC3D5945196}"/>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5" name="Footer Placeholder 4">
            <a:extLst>
              <a:ext uri="{FF2B5EF4-FFF2-40B4-BE49-F238E27FC236}">
                <a16:creationId xmlns:a16="http://schemas.microsoft.com/office/drawing/2014/main" id="{5BA244C3-BEB2-400B-832E-4BC038789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668BE-D26B-4ACF-A187-089D500650ED}"/>
              </a:ext>
            </a:extLst>
          </p:cNvPr>
          <p:cNvSpPr>
            <a:spLocks noGrp="1"/>
          </p:cNvSpPr>
          <p:nvPr>
            <p:ph type="sldNum" sz="quarter" idx="12"/>
          </p:nvPr>
        </p:nvSpPr>
        <p:spPr>
          <a:xfrm>
            <a:off x="8610600" y="6356350"/>
            <a:ext cx="2593109" cy="365125"/>
          </a:xfrm>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124650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CCA6-3B52-4AF5-8F2B-90E6159979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EF8301-1875-4329-9D03-7E798DC28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141A9-4B43-4D2A-8BAB-47DD7E7D8D89}"/>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5" name="Footer Placeholder 4">
            <a:extLst>
              <a:ext uri="{FF2B5EF4-FFF2-40B4-BE49-F238E27FC236}">
                <a16:creationId xmlns:a16="http://schemas.microsoft.com/office/drawing/2014/main" id="{A18034D9-2D60-465A-81E7-D03888BE9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5C87-17A9-4EEE-9693-23B525EDECBF}"/>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302299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ECAB6-6088-4383-BFCC-69269F2673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0DEABA-7924-4533-B165-A13CF3B6D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82A8F-0D6B-4B35-8170-4E7B61B52FF3}"/>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5" name="Footer Placeholder 4">
            <a:extLst>
              <a:ext uri="{FF2B5EF4-FFF2-40B4-BE49-F238E27FC236}">
                <a16:creationId xmlns:a16="http://schemas.microsoft.com/office/drawing/2014/main" id="{F68E5385-DFA2-4420-A034-13FEE863F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2A6AD-B55C-475A-BEF2-B244253238F2}"/>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43147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2CE2-0FFC-40C0-B162-BAD065A59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44FC1E-E815-40D4-9258-40F45AD168A5}"/>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9838E-9531-488C-AC2A-91D783F0F486}"/>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5" name="Footer Placeholder 4">
            <a:extLst>
              <a:ext uri="{FF2B5EF4-FFF2-40B4-BE49-F238E27FC236}">
                <a16:creationId xmlns:a16="http://schemas.microsoft.com/office/drawing/2014/main" id="{A7C0E33E-E1B7-4E81-B3FF-C54BEF6DC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A91C4-42D4-4741-9015-8A3E0755F47F}"/>
              </a:ext>
            </a:extLst>
          </p:cNvPr>
          <p:cNvSpPr>
            <a:spLocks noGrp="1"/>
          </p:cNvSpPr>
          <p:nvPr>
            <p:ph type="sldNum" sz="quarter" idx="12"/>
          </p:nvPr>
        </p:nvSpPr>
        <p:spPr>
          <a:xfrm>
            <a:off x="8610600" y="6356350"/>
            <a:ext cx="2522086" cy="365125"/>
          </a:xfrm>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75320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3E37-6AC8-482E-88BA-B999B353AC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F8D9D4-463E-42BC-BE0F-A3C2D8053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DB3BF-6CC1-491A-AF3E-726644165E32}"/>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5" name="Footer Placeholder 4">
            <a:extLst>
              <a:ext uri="{FF2B5EF4-FFF2-40B4-BE49-F238E27FC236}">
                <a16:creationId xmlns:a16="http://schemas.microsoft.com/office/drawing/2014/main" id="{CDB66161-930B-4694-928B-F0229C55D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9DF68-A1DB-4816-9FC6-28CEFED3AF61}"/>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80976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C269-AE7A-4FD9-9563-851A8CE6D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5E639-6EB4-4ED0-897D-080C3E46E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9A50F4-1389-4E21-B649-2C1ADC6D9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F6F4C-6ED9-4AB7-95B2-3BFAE8736C6B}"/>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6" name="Footer Placeholder 5">
            <a:extLst>
              <a:ext uri="{FF2B5EF4-FFF2-40B4-BE49-F238E27FC236}">
                <a16:creationId xmlns:a16="http://schemas.microsoft.com/office/drawing/2014/main" id="{D410B653-9959-45A6-A46C-A656ADE0A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9DAF1-DBBD-41C8-B3AA-9663522E3716}"/>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398852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CE1-7523-4B74-806B-4EC720A5BF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822FBE-3D17-4517-8566-5BB77C6CF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D9B16D-0B20-410A-82BD-FBD12CD32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43C83-128C-45BE-A883-C6360FF0B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5FCC3D-7602-4CEF-84C4-DE24EFAAB2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6DC3-0EC3-4566-ADB1-B02283B8386D}"/>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8" name="Footer Placeholder 7">
            <a:extLst>
              <a:ext uri="{FF2B5EF4-FFF2-40B4-BE49-F238E27FC236}">
                <a16:creationId xmlns:a16="http://schemas.microsoft.com/office/drawing/2014/main" id="{B018FE62-B703-4ECA-A74B-F7AA3593D2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6189C8-BEC2-417C-B464-308CC9F9F422}"/>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270803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2ECA-16AE-4056-ACF2-03DB2FC10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1B82CF-E10F-488F-8281-167422CCC714}"/>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4" name="Footer Placeholder 3">
            <a:extLst>
              <a:ext uri="{FF2B5EF4-FFF2-40B4-BE49-F238E27FC236}">
                <a16:creationId xmlns:a16="http://schemas.microsoft.com/office/drawing/2014/main" id="{C5F38C39-E830-4ABA-B5CC-2B836A8C8D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3C9BE7-8F3F-416C-8D71-2DF518F18D61}"/>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333009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456AF-387F-4857-A8A8-8E6F1C03CF4B}"/>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3" name="Footer Placeholder 2">
            <a:extLst>
              <a:ext uri="{FF2B5EF4-FFF2-40B4-BE49-F238E27FC236}">
                <a16:creationId xmlns:a16="http://schemas.microsoft.com/office/drawing/2014/main" id="{709A5977-6F6E-4142-BA2D-7E52DD2BD4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FB45A-4DF2-4145-A04B-9BD2815AAE6D}"/>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275158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97B9-1897-4DCD-8F58-1A4CD119A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8CC6AB-56B3-478A-BF70-F960368EB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20882-90C4-4DEE-9F78-FBB0863C7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BEEF0-0E1D-4BCA-AD4B-A3A7B20E784D}"/>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6" name="Footer Placeholder 5">
            <a:extLst>
              <a:ext uri="{FF2B5EF4-FFF2-40B4-BE49-F238E27FC236}">
                <a16:creationId xmlns:a16="http://schemas.microsoft.com/office/drawing/2014/main" id="{2CA8007F-DE76-421A-97D7-62B1EBA87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3B84E-EE81-4F82-B7F0-55A57822DFEC}"/>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101870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41F3-5170-4CBA-A98F-4263B1C9A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BB90AD-2BE3-4290-974A-2961218EB6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79EAA-F14D-4438-901F-886D27722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4D19E-1168-4229-A7A5-C78C458D2B35}"/>
              </a:ext>
            </a:extLst>
          </p:cNvPr>
          <p:cNvSpPr>
            <a:spLocks noGrp="1"/>
          </p:cNvSpPr>
          <p:nvPr>
            <p:ph type="dt" sz="half" idx="10"/>
          </p:nvPr>
        </p:nvSpPr>
        <p:spPr/>
        <p:txBody>
          <a:bodyPr/>
          <a:lstStyle/>
          <a:p>
            <a:fld id="{D7907702-FF34-40B7-B6A7-C4E2404DE465}" type="datetimeFigureOut">
              <a:rPr lang="en-US" smtClean="0"/>
              <a:t>7/6/2023</a:t>
            </a:fld>
            <a:endParaRPr lang="en-US"/>
          </a:p>
        </p:txBody>
      </p:sp>
      <p:sp>
        <p:nvSpPr>
          <p:cNvPr id="6" name="Footer Placeholder 5">
            <a:extLst>
              <a:ext uri="{FF2B5EF4-FFF2-40B4-BE49-F238E27FC236}">
                <a16:creationId xmlns:a16="http://schemas.microsoft.com/office/drawing/2014/main" id="{E3A9A2BB-0761-415D-AB9B-76A8F15D5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5E9CE-4EB7-4821-87D0-B5BC8D71B671}"/>
              </a:ext>
            </a:extLst>
          </p:cNvPr>
          <p:cNvSpPr>
            <a:spLocks noGrp="1"/>
          </p:cNvSpPr>
          <p:nvPr>
            <p:ph type="sldNum" sz="quarter" idx="12"/>
          </p:nvPr>
        </p:nvSpPr>
        <p:spPr/>
        <p:txBody>
          <a:bodyPr/>
          <a:lstStyle/>
          <a:p>
            <a:fld id="{7011555C-4818-4987-BA1C-1C631389BCD0}" type="slidenum">
              <a:rPr lang="en-US" smtClean="0"/>
              <a:t>‹#›</a:t>
            </a:fld>
            <a:endParaRPr lang="en-US"/>
          </a:p>
        </p:txBody>
      </p:sp>
    </p:spTree>
    <p:extLst>
      <p:ext uri="{BB962C8B-B14F-4D97-AF65-F5344CB8AC3E}">
        <p14:creationId xmlns:p14="http://schemas.microsoft.com/office/powerpoint/2010/main" val="375640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F1D4F-070C-463C-8E94-22D755F60A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E4D3D4-DF9A-48EC-9278-3E5B87266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8EEC53-0A1F-46FC-B9A6-F854320AB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07702-FF34-40B7-B6A7-C4E2404DE465}" type="datetimeFigureOut">
              <a:rPr lang="en-US" smtClean="0"/>
              <a:t>7/6/2023</a:t>
            </a:fld>
            <a:endParaRPr lang="en-US"/>
          </a:p>
        </p:txBody>
      </p:sp>
      <p:sp>
        <p:nvSpPr>
          <p:cNvPr id="5" name="Footer Placeholder 4">
            <a:extLst>
              <a:ext uri="{FF2B5EF4-FFF2-40B4-BE49-F238E27FC236}">
                <a16:creationId xmlns:a16="http://schemas.microsoft.com/office/drawing/2014/main" id="{AA91C568-B95A-42FF-BFF7-3AF39FE59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4DBCCC-41BA-4E7F-A1F3-0D13C307A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1555C-4818-4987-BA1C-1C631389BCD0}" type="slidenum">
              <a:rPr lang="en-US" smtClean="0"/>
              <a:t>‹#›</a:t>
            </a:fld>
            <a:endParaRPr lang="en-US"/>
          </a:p>
        </p:txBody>
      </p:sp>
      <p:sp>
        <p:nvSpPr>
          <p:cNvPr id="7" name="Rectangle 6">
            <a:extLst>
              <a:ext uri="{FF2B5EF4-FFF2-40B4-BE49-F238E27FC236}">
                <a16:creationId xmlns:a16="http://schemas.microsoft.com/office/drawing/2014/main" id="{BF5566CC-4AAD-40AC-95D6-59E6410B468B}"/>
              </a:ext>
            </a:extLst>
          </p:cNvPr>
          <p:cNvSpPr/>
          <p:nvPr userDrawn="1"/>
        </p:nvSpPr>
        <p:spPr>
          <a:xfrm rot="5400000" flipV="1">
            <a:off x="-3215220" y="3215218"/>
            <a:ext cx="6858002" cy="427562"/>
          </a:xfrm>
          <a:prstGeom prst="rect">
            <a:avLst/>
          </a:prstGeom>
          <a:solidFill>
            <a:srgbClr val="85BD3A"/>
          </a:solidFill>
          <a:ln>
            <a:solidFill>
              <a:srgbClr val="85BD3A"/>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B201015-EB26-4F0B-8AB9-6F864C95690D}"/>
              </a:ext>
            </a:extLst>
          </p:cNvPr>
          <p:cNvGrpSpPr/>
          <p:nvPr userDrawn="1"/>
        </p:nvGrpSpPr>
        <p:grpSpPr>
          <a:xfrm>
            <a:off x="131053" y="6230613"/>
            <a:ext cx="183927" cy="308299"/>
            <a:chOff x="6984403" y="5944541"/>
            <a:chExt cx="183927" cy="308299"/>
          </a:xfrm>
          <a:solidFill>
            <a:schemeClr val="bg1"/>
          </a:solidFill>
        </p:grpSpPr>
        <p:sp>
          <p:nvSpPr>
            <p:cNvPr id="9" name="Oval 8">
              <a:extLst>
                <a:ext uri="{FF2B5EF4-FFF2-40B4-BE49-F238E27FC236}">
                  <a16:creationId xmlns:a16="http://schemas.microsoft.com/office/drawing/2014/main" id="{F97F1A18-E474-453B-A984-DB278915E3BA}"/>
                </a:ext>
              </a:extLst>
            </p:cNvPr>
            <p:cNvSpPr/>
            <p:nvPr userDrawn="1"/>
          </p:nvSpPr>
          <p:spPr>
            <a:xfrm rot="7818573">
              <a:off x="6950290" y="5978654"/>
              <a:ext cx="126311" cy="580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4B03598-2DD5-4E68-A915-125FCE265AAD}"/>
                </a:ext>
              </a:extLst>
            </p:cNvPr>
            <p:cNvSpPr/>
            <p:nvPr userDrawn="1"/>
          </p:nvSpPr>
          <p:spPr>
            <a:xfrm rot="8954507">
              <a:off x="7013293" y="6071941"/>
              <a:ext cx="126311" cy="580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E6155FD-8B48-4399-8B42-F846A3BAF677}"/>
                </a:ext>
              </a:extLst>
            </p:cNvPr>
            <p:cNvSpPr/>
            <p:nvPr userDrawn="1"/>
          </p:nvSpPr>
          <p:spPr>
            <a:xfrm rot="10800000">
              <a:off x="7042019" y="6194754"/>
              <a:ext cx="126311" cy="580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a:extLst>
              <a:ext uri="{FF2B5EF4-FFF2-40B4-BE49-F238E27FC236}">
                <a16:creationId xmlns:a16="http://schemas.microsoft.com/office/drawing/2014/main" id="{3C362234-8238-4B7B-8EE4-E227447FEA1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356"/>
          <a:stretch/>
        </p:blipFill>
        <p:spPr bwMode="auto">
          <a:xfrm>
            <a:off x="11132686" y="6018900"/>
            <a:ext cx="986414" cy="73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14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fallsfreewi.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hyperlink" Target="fallsfreewi.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OLZX8_oDLOk?feature=oembed" TargetMode="Externa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2E7A34-8F47-46A0-ADB5-7D7F4A8AE6F4}"/>
              </a:ext>
            </a:extLst>
          </p:cNvPr>
          <p:cNvSpPr/>
          <p:nvPr/>
        </p:nvSpPr>
        <p:spPr>
          <a:xfrm>
            <a:off x="0" y="0"/>
            <a:ext cx="57849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8D56C7-68B6-4E13-B24B-D60CED2618C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8275"/>
          <a:stretch/>
        </p:blipFill>
        <p:spPr>
          <a:xfrm>
            <a:off x="0" y="1029794"/>
            <a:ext cx="12192000" cy="5828206"/>
          </a:xfrm>
          <a:prstGeom prst="rect">
            <a:avLst/>
          </a:prstGeom>
        </p:spPr>
      </p:pic>
      <p:sp>
        <p:nvSpPr>
          <p:cNvPr id="2" name="Title 1">
            <a:extLst>
              <a:ext uri="{FF2B5EF4-FFF2-40B4-BE49-F238E27FC236}">
                <a16:creationId xmlns:a16="http://schemas.microsoft.com/office/drawing/2014/main" id="{12DC57B7-7496-4C0B-B60C-B4AEE411642F}"/>
              </a:ext>
            </a:extLst>
          </p:cNvPr>
          <p:cNvSpPr>
            <a:spLocks noGrp="1"/>
          </p:cNvSpPr>
          <p:nvPr>
            <p:ph type="ctrTitle"/>
          </p:nvPr>
        </p:nvSpPr>
        <p:spPr>
          <a:xfrm>
            <a:off x="1524000" y="-138922"/>
            <a:ext cx="9144000" cy="2387600"/>
          </a:xfrm>
        </p:spPr>
        <p:txBody>
          <a:bodyPr/>
          <a:lstStyle/>
          <a:p>
            <a:r>
              <a:rPr lang="en-US" b="1" dirty="0"/>
              <a:t>Prevent Falls As You Age</a:t>
            </a:r>
          </a:p>
        </p:txBody>
      </p:sp>
      <p:sp>
        <p:nvSpPr>
          <p:cNvPr id="3" name="Subtitle 2">
            <a:extLst>
              <a:ext uri="{FF2B5EF4-FFF2-40B4-BE49-F238E27FC236}">
                <a16:creationId xmlns:a16="http://schemas.microsoft.com/office/drawing/2014/main" id="{45F1DBD9-38E9-45B8-A30A-7E60CEEA1D46}"/>
              </a:ext>
            </a:extLst>
          </p:cNvPr>
          <p:cNvSpPr>
            <a:spLocks noGrp="1"/>
          </p:cNvSpPr>
          <p:nvPr>
            <p:ph type="subTitle" idx="1"/>
          </p:nvPr>
        </p:nvSpPr>
        <p:spPr>
          <a:xfrm>
            <a:off x="1524000" y="2248678"/>
            <a:ext cx="9144000" cy="1367334"/>
          </a:xfrm>
        </p:spPr>
        <p:txBody>
          <a:bodyPr>
            <a:normAutofit/>
          </a:bodyPr>
          <a:lstStyle/>
          <a:p>
            <a:r>
              <a:rPr lang="en-US" sz="3600" dirty="0">
                <a:latin typeface="+mj-lt"/>
              </a:rPr>
              <a:t>Take Control of Your Health!</a:t>
            </a:r>
          </a:p>
        </p:txBody>
      </p:sp>
    </p:spTree>
    <p:extLst>
      <p:ext uri="{BB962C8B-B14F-4D97-AF65-F5344CB8AC3E}">
        <p14:creationId xmlns:p14="http://schemas.microsoft.com/office/powerpoint/2010/main" val="153006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10733534" cy="2685351"/>
          </a:xfrm>
          <a:prstGeom prst="rect">
            <a:avLst/>
          </a:prstGeom>
          <a:noFill/>
        </p:spPr>
        <p:txBody>
          <a:bodyPr wrap="square" rtlCol="0">
            <a:spAutoFit/>
          </a:bodyPr>
          <a:lstStyle/>
          <a:p>
            <a:r>
              <a:rPr lang="en-US" sz="4400" b="1" dirty="0">
                <a:latin typeface="Leelawadee" panose="020B0502040204020203" pitchFamily="34" charset="-34"/>
                <a:cs typeface="Leelawadee" panose="020B0502040204020203" pitchFamily="34" charset="-34"/>
              </a:rPr>
              <a:t>The Falls Problem…</a:t>
            </a:r>
          </a:p>
          <a:p>
            <a:pPr marL="457200" indent="-457200" algn="l">
              <a:buFont typeface="Arial" panose="020B0604020202020204" pitchFamily="34" charset="0"/>
              <a:buChar char="•"/>
            </a:pPr>
            <a:endParaRPr lang="en-US" sz="1050" dirty="0">
              <a:solidFill>
                <a:srgbClr val="000000"/>
              </a:solidFill>
              <a:latin typeface="Open Sans" panose="020B0606030504020204" pitchFamily="34" charset="0"/>
            </a:endParaRPr>
          </a:p>
          <a:p>
            <a:pPr algn="l"/>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19" name="Picture 18" descr="A picture containing plate, arranged, several&#10;&#10;Description automatically generated">
            <a:extLst>
              <a:ext uri="{FF2B5EF4-FFF2-40B4-BE49-F238E27FC236}">
                <a16:creationId xmlns:a16="http://schemas.microsoft.com/office/drawing/2014/main" id="{63DED15E-0559-6D56-6959-99D4577695B7}"/>
              </a:ext>
            </a:extLst>
          </p:cNvPr>
          <p:cNvPicPr>
            <a:picLocks noChangeAspect="1"/>
          </p:cNvPicPr>
          <p:nvPr/>
        </p:nvPicPr>
        <p:blipFill rotWithShape="1">
          <a:blip r:embed="rId3">
            <a:extLst>
              <a:ext uri="{28A0092B-C50C-407E-A947-70E740481C1C}">
                <a14:useLocalDpi xmlns:a14="http://schemas.microsoft.com/office/drawing/2010/main" val="0"/>
              </a:ext>
            </a:extLst>
          </a:blip>
          <a:srcRect l="50785" t="33571" r="33770" b="50331"/>
          <a:stretch/>
        </p:blipFill>
        <p:spPr>
          <a:xfrm>
            <a:off x="10740973" y="94141"/>
            <a:ext cx="1423162" cy="1483360"/>
          </a:xfrm>
          <a:prstGeom prst="rect">
            <a:avLst/>
          </a:prstGeom>
        </p:spPr>
      </p:pic>
      <p:pic>
        <p:nvPicPr>
          <p:cNvPr id="15" name="Picture 14" descr="A picture containing plate, arranged, several&#10;&#10;Description automatically generated">
            <a:extLst>
              <a:ext uri="{FF2B5EF4-FFF2-40B4-BE49-F238E27FC236}">
                <a16:creationId xmlns:a16="http://schemas.microsoft.com/office/drawing/2014/main" id="{B31D7BFE-B462-6E65-B9A6-01A92B18F7E5}"/>
              </a:ext>
            </a:extLst>
          </p:cNvPr>
          <p:cNvPicPr>
            <a:picLocks noChangeAspect="1"/>
          </p:cNvPicPr>
          <p:nvPr/>
        </p:nvPicPr>
        <p:blipFill rotWithShape="1">
          <a:blip r:embed="rId3">
            <a:extLst>
              <a:ext uri="{28A0092B-C50C-407E-A947-70E740481C1C}">
                <a14:useLocalDpi xmlns:a14="http://schemas.microsoft.com/office/drawing/2010/main" val="0"/>
              </a:ext>
            </a:extLst>
          </a:blip>
          <a:srcRect l="51096" t="-1010" r="33459" b="84912"/>
          <a:stretch/>
        </p:blipFill>
        <p:spPr>
          <a:xfrm>
            <a:off x="8690153" y="354363"/>
            <a:ext cx="1904106" cy="1984647"/>
          </a:xfrm>
          <a:prstGeom prst="rect">
            <a:avLst/>
          </a:prstGeom>
        </p:spPr>
      </p:pic>
      <p:pic>
        <p:nvPicPr>
          <p:cNvPr id="17" name="Picture 16" descr="A picture containing plate, arranged, several&#10;&#10;Description automatically generated">
            <a:extLst>
              <a:ext uri="{FF2B5EF4-FFF2-40B4-BE49-F238E27FC236}">
                <a16:creationId xmlns:a16="http://schemas.microsoft.com/office/drawing/2014/main" id="{F75EA348-5550-5B12-CDE8-0BACEDF74EC3}"/>
              </a:ext>
            </a:extLst>
          </p:cNvPr>
          <p:cNvPicPr>
            <a:picLocks noChangeAspect="1"/>
          </p:cNvPicPr>
          <p:nvPr/>
        </p:nvPicPr>
        <p:blipFill rotWithShape="1">
          <a:blip r:embed="rId3">
            <a:extLst>
              <a:ext uri="{28A0092B-C50C-407E-A947-70E740481C1C}">
                <a14:useLocalDpi xmlns:a14="http://schemas.microsoft.com/office/drawing/2010/main" val="0"/>
              </a:ext>
            </a:extLst>
          </a:blip>
          <a:srcRect l="67994" t="-1321" r="16561" b="85223"/>
          <a:stretch/>
        </p:blipFill>
        <p:spPr>
          <a:xfrm>
            <a:off x="10406710" y="1662652"/>
            <a:ext cx="1743620" cy="1817372"/>
          </a:xfrm>
          <a:prstGeom prst="rect">
            <a:avLst/>
          </a:prstGeom>
        </p:spPr>
      </p:pic>
    </p:spTree>
    <p:extLst>
      <p:ext uri="{BB962C8B-B14F-4D97-AF65-F5344CB8AC3E}">
        <p14:creationId xmlns:p14="http://schemas.microsoft.com/office/powerpoint/2010/main" val="211119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10733534" cy="5886227"/>
          </a:xfrm>
          <a:prstGeom prst="rect">
            <a:avLst/>
          </a:prstGeom>
          <a:noFill/>
        </p:spPr>
        <p:txBody>
          <a:bodyPr wrap="square" rtlCol="0">
            <a:spAutoFit/>
          </a:bodyPr>
          <a:lstStyle/>
          <a:p>
            <a:r>
              <a:rPr lang="en-US" sz="4400" b="1" dirty="0">
                <a:latin typeface="Leelawadee" panose="020B0502040204020203" pitchFamily="34" charset="-34"/>
                <a:cs typeface="Leelawadee" panose="020B0502040204020203" pitchFamily="34" charset="-34"/>
              </a:rPr>
              <a:t>Consequences of Falls…</a:t>
            </a:r>
          </a:p>
          <a:p>
            <a:endParaRPr lang="en-US" sz="2000" b="1" dirty="0">
              <a:latin typeface="Leelawadee" panose="020B0502040204020203" pitchFamily="34" charset="-34"/>
              <a:cs typeface="Leelawadee" panose="020B0502040204020203" pitchFamily="34" charset="-34"/>
            </a:endParaRPr>
          </a:p>
          <a:p>
            <a:pPr marL="457200" indent="-457200">
              <a:buFont typeface="Arial" panose="020B0604020202020204" pitchFamily="34" charset="0"/>
              <a:buChar char="•"/>
            </a:pPr>
            <a:r>
              <a:rPr lang="en-US" sz="3600" dirty="0">
                <a:solidFill>
                  <a:srgbClr val="000000"/>
                </a:solidFill>
                <a:latin typeface="Leelawadee" panose="020B0502040204020203" pitchFamily="34" charset="-34"/>
                <a:cs typeface="Leelawadee" panose="020B0502040204020203" pitchFamily="34" charset="-34"/>
              </a:rPr>
              <a:t>Broken bones</a:t>
            </a:r>
          </a:p>
          <a:p>
            <a:pPr marL="457200" indent="-457200">
              <a:buFont typeface="Arial" panose="020B0604020202020204" pitchFamily="34" charset="0"/>
              <a:buChar char="•"/>
            </a:pPr>
            <a:r>
              <a:rPr lang="en-US" sz="3600" dirty="0">
                <a:solidFill>
                  <a:srgbClr val="000000"/>
                </a:solidFill>
                <a:latin typeface="Leelawadee" panose="020B0502040204020203" pitchFamily="34" charset="-34"/>
                <a:cs typeface="Leelawadee" panose="020B0502040204020203" pitchFamily="34" charset="-34"/>
              </a:rPr>
              <a:t>Head injuries</a:t>
            </a:r>
          </a:p>
          <a:p>
            <a:pPr marL="457200" indent="-457200">
              <a:buFont typeface="Arial" panose="020B0604020202020204" pitchFamily="34" charset="0"/>
              <a:buChar char="•"/>
            </a:pPr>
            <a:r>
              <a:rPr lang="en-US" sz="3600" dirty="0">
                <a:solidFill>
                  <a:srgbClr val="000000"/>
                </a:solidFill>
                <a:latin typeface="Leelawadee" panose="020B0502040204020203" pitchFamily="34" charset="-34"/>
                <a:cs typeface="Leelawadee" panose="020B0502040204020203" pitchFamily="34" charset="-34"/>
              </a:rPr>
              <a:t>Difficulty with daily activities</a:t>
            </a:r>
          </a:p>
          <a:p>
            <a:pPr marL="457200" indent="-457200">
              <a:buFont typeface="Arial" panose="020B0604020202020204" pitchFamily="34" charset="0"/>
              <a:buChar char="•"/>
            </a:pPr>
            <a:r>
              <a:rPr lang="en-US" sz="3600" dirty="0">
                <a:solidFill>
                  <a:srgbClr val="000000"/>
                </a:solidFill>
                <a:latin typeface="Leelawadee" panose="020B0502040204020203" pitchFamily="34" charset="-34"/>
                <a:cs typeface="Leelawadee" panose="020B0502040204020203" pitchFamily="34" charset="-34"/>
              </a:rPr>
              <a:t>Fear of falling</a:t>
            </a:r>
            <a:br>
              <a:rPr lang="en-US" sz="2800" dirty="0">
                <a:solidFill>
                  <a:srgbClr val="000000"/>
                </a:solidFill>
                <a:latin typeface="Leelawadee" panose="020B0502040204020203" pitchFamily="34" charset="-34"/>
                <a:cs typeface="Leelawadee" panose="020B0502040204020203" pitchFamily="34" charset="-34"/>
              </a:rPr>
            </a:br>
            <a:endParaRPr lang="en-US" sz="1200" dirty="0">
              <a:solidFill>
                <a:srgbClr val="000000"/>
              </a:solidFill>
              <a:latin typeface="Open Sans" panose="020B0606030504020204" pitchFamily="34" charset="0"/>
            </a:endParaRPr>
          </a:p>
          <a:p>
            <a:pPr algn="l"/>
            <a:br>
              <a:rPr lang="en-US" sz="3200" dirty="0">
                <a:solidFill>
                  <a:srgbClr val="000000"/>
                </a:solidFill>
                <a:latin typeface="Open Sans" panose="020B0606030504020204" pitchFamily="34" charset="0"/>
              </a:rPr>
            </a:br>
            <a:endParaRPr lang="en-US" sz="1050" dirty="0">
              <a:solidFill>
                <a:srgbClr val="000000"/>
              </a:solidFill>
              <a:latin typeface="Open Sans" panose="020B0606030504020204" pitchFamily="34" charset="0"/>
            </a:endParaRPr>
          </a:p>
          <a:p>
            <a:pPr algn="l"/>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19" name="Picture 18" descr="A picture containing plate, arranged, several&#10;&#10;Description automatically generated">
            <a:extLst>
              <a:ext uri="{FF2B5EF4-FFF2-40B4-BE49-F238E27FC236}">
                <a16:creationId xmlns:a16="http://schemas.microsoft.com/office/drawing/2014/main" id="{63DED15E-0559-6D56-6959-99D4577695B7}"/>
              </a:ext>
            </a:extLst>
          </p:cNvPr>
          <p:cNvPicPr>
            <a:picLocks noChangeAspect="1"/>
          </p:cNvPicPr>
          <p:nvPr/>
        </p:nvPicPr>
        <p:blipFill rotWithShape="1">
          <a:blip r:embed="rId3">
            <a:extLst>
              <a:ext uri="{28A0092B-C50C-407E-A947-70E740481C1C}">
                <a14:useLocalDpi xmlns:a14="http://schemas.microsoft.com/office/drawing/2010/main" val="0"/>
              </a:ext>
            </a:extLst>
          </a:blip>
          <a:srcRect l="50785" t="33571" r="33770" b="50331"/>
          <a:stretch/>
        </p:blipFill>
        <p:spPr>
          <a:xfrm>
            <a:off x="10117303" y="0"/>
            <a:ext cx="1939947" cy="2022004"/>
          </a:xfrm>
          <a:prstGeom prst="rect">
            <a:avLst/>
          </a:prstGeom>
        </p:spPr>
      </p:pic>
      <p:pic>
        <p:nvPicPr>
          <p:cNvPr id="15" name="Picture 14" descr="A picture containing plate, arranged, several&#10;&#10;Description automatically generated">
            <a:extLst>
              <a:ext uri="{FF2B5EF4-FFF2-40B4-BE49-F238E27FC236}">
                <a16:creationId xmlns:a16="http://schemas.microsoft.com/office/drawing/2014/main" id="{B31D7BFE-B462-6E65-B9A6-01A92B18F7E5}"/>
              </a:ext>
            </a:extLst>
          </p:cNvPr>
          <p:cNvPicPr>
            <a:picLocks noChangeAspect="1"/>
          </p:cNvPicPr>
          <p:nvPr/>
        </p:nvPicPr>
        <p:blipFill rotWithShape="1">
          <a:blip r:embed="rId3">
            <a:extLst>
              <a:ext uri="{28A0092B-C50C-407E-A947-70E740481C1C}">
                <a14:useLocalDpi xmlns:a14="http://schemas.microsoft.com/office/drawing/2010/main" val="0"/>
              </a:ext>
            </a:extLst>
          </a:blip>
          <a:srcRect l="51096" t="-1010" r="33459" b="84912"/>
          <a:stretch/>
        </p:blipFill>
        <p:spPr>
          <a:xfrm>
            <a:off x="8289307" y="96623"/>
            <a:ext cx="1847246" cy="1925381"/>
          </a:xfrm>
          <a:prstGeom prst="rect">
            <a:avLst/>
          </a:prstGeom>
        </p:spPr>
      </p:pic>
      <p:pic>
        <p:nvPicPr>
          <p:cNvPr id="17" name="Picture 16" descr="A picture containing plate, arranged, several&#10;&#10;Description automatically generated">
            <a:extLst>
              <a:ext uri="{FF2B5EF4-FFF2-40B4-BE49-F238E27FC236}">
                <a16:creationId xmlns:a16="http://schemas.microsoft.com/office/drawing/2014/main" id="{F75EA348-5550-5B12-CDE8-0BACEDF74EC3}"/>
              </a:ext>
            </a:extLst>
          </p:cNvPr>
          <p:cNvPicPr>
            <a:picLocks noChangeAspect="1"/>
          </p:cNvPicPr>
          <p:nvPr/>
        </p:nvPicPr>
        <p:blipFill rotWithShape="1">
          <a:blip r:embed="rId3">
            <a:extLst>
              <a:ext uri="{28A0092B-C50C-407E-A947-70E740481C1C}">
                <a14:useLocalDpi xmlns:a14="http://schemas.microsoft.com/office/drawing/2010/main" val="0"/>
              </a:ext>
            </a:extLst>
          </a:blip>
          <a:srcRect l="67994" t="-1321" r="16561" b="85223"/>
          <a:stretch/>
        </p:blipFill>
        <p:spPr>
          <a:xfrm>
            <a:off x="10117302" y="1931668"/>
            <a:ext cx="2131191" cy="2221337"/>
          </a:xfrm>
          <a:prstGeom prst="rect">
            <a:avLst/>
          </a:prstGeom>
        </p:spPr>
      </p:pic>
    </p:spTree>
    <p:extLst>
      <p:ext uri="{BB962C8B-B14F-4D97-AF65-F5344CB8AC3E}">
        <p14:creationId xmlns:p14="http://schemas.microsoft.com/office/powerpoint/2010/main" val="340888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14735" y="991317"/>
            <a:ext cx="8246694" cy="3631763"/>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Many falls are preventable</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b="0" i="1" dirty="0">
                <a:solidFill>
                  <a:srgbClr val="000000"/>
                </a:solidFill>
                <a:effectLst/>
                <a:latin typeface="Open Sans" panose="020B0606030504020204" pitchFamily="34" charset="0"/>
              </a:rPr>
              <a:t>Let’s talk about how to reduce your falls risk!</a:t>
            </a:r>
          </a:p>
          <a:p>
            <a:endParaRPr lang="en-US" sz="1800" dirty="0"/>
          </a:p>
        </p:txBody>
      </p:sp>
      <p:pic>
        <p:nvPicPr>
          <p:cNvPr id="2" name="Picture 1" descr="A person and person shaking hands&#10;&#10;Description automatically generated with low confidence">
            <a:extLst>
              <a:ext uri="{FF2B5EF4-FFF2-40B4-BE49-F238E27FC236}">
                <a16:creationId xmlns:a16="http://schemas.microsoft.com/office/drawing/2014/main" id="{9E596DAF-0E5A-E5E1-9C83-5E45BE847F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89" t="17182" r="22491" b="-547"/>
          <a:stretch/>
        </p:blipFill>
        <p:spPr>
          <a:xfrm>
            <a:off x="8678172" y="991317"/>
            <a:ext cx="3513828" cy="4373785"/>
          </a:xfrm>
          <a:prstGeom prst="rect">
            <a:avLst/>
          </a:prstGeom>
        </p:spPr>
      </p:pic>
    </p:spTree>
    <p:extLst>
      <p:ext uri="{BB962C8B-B14F-4D97-AF65-F5344CB8AC3E}">
        <p14:creationId xmlns:p14="http://schemas.microsoft.com/office/powerpoint/2010/main" val="36024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52442" y="258825"/>
            <a:ext cx="8246694" cy="2400657"/>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Let’s Get Moving</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i="1" dirty="0">
                <a:solidFill>
                  <a:srgbClr val="000000"/>
                </a:solidFill>
                <a:latin typeface="Open Sans" panose="020B0606030504020204" pitchFamily="34" charset="0"/>
              </a:rPr>
              <a:t>Find a balance and exercise program</a:t>
            </a:r>
            <a:endParaRPr lang="en-US" sz="3200" b="0" i="1" dirty="0">
              <a:solidFill>
                <a:srgbClr val="000000"/>
              </a:solidFill>
              <a:effectLst/>
              <a:latin typeface="Open Sans" panose="020B0606030504020204" pitchFamily="34" charset="0"/>
            </a:endParaRPr>
          </a:p>
          <a:p>
            <a:endParaRPr lang="en-US" sz="1800" dirty="0"/>
          </a:p>
        </p:txBody>
      </p:sp>
      <p:pic>
        <p:nvPicPr>
          <p:cNvPr id="9" name="Picture 8">
            <a:extLst>
              <a:ext uri="{FF2B5EF4-FFF2-40B4-BE49-F238E27FC236}">
                <a16:creationId xmlns:a16="http://schemas.microsoft.com/office/drawing/2014/main" id="{80AAD377-B04D-F603-849B-ABBC1A7F9891}"/>
              </a:ext>
            </a:extLst>
          </p:cNvPr>
          <p:cNvPicPr>
            <a:picLocks noChangeAspect="1"/>
          </p:cNvPicPr>
          <p:nvPr/>
        </p:nvPicPr>
        <p:blipFill rotWithShape="1">
          <a:blip r:embed="rId3"/>
          <a:srcRect l="7089"/>
          <a:stretch/>
        </p:blipFill>
        <p:spPr>
          <a:xfrm>
            <a:off x="3581401" y="2659482"/>
            <a:ext cx="5023389" cy="3753465"/>
          </a:xfrm>
          <a:prstGeom prst="rect">
            <a:avLst/>
          </a:prstGeom>
        </p:spPr>
      </p:pic>
    </p:spTree>
    <p:extLst>
      <p:ext uri="{BB962C8B-B14F-4D97-AF65-F5344CB8AC3E}">
        <p14:creationId xmlns:p14="http://schemas.microsoft.com/office/powerpoint/2010/main" val="33696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5" y="136523"/>
            <a:ext cx="8305654" cy="7925246"/>
          </a:xfrm>
          <a:prstGeom prst="rect">
            <a:avLst/>
          </a:prstGeom>
          <a:noFill/>
        </p:spPr>
        <p:txBody>
          <a:bodyPr wrap="square" rtlCol="0">
            <a:spAutoFit/>
          </a:bodyPr>
          <a:lstStyle/>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effectLst/>
                <a:latin typeface="Calibri" panose="020F0502020204030204" pitchFamily="34" charset="0"/>
                <a:ea typeface="Calibri" panose="020F0502020204030204" pitchFamily="34" charset="0"/>
                <a:cs typeface="Times New Roman" panose="02020603050405020304" pitchFamily="18" charset="0"/>
              </a:rPr>
              <a:t>As we age, it is common to feel unsteady or start to have a fear of falling. The good news is</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there are many programs available that are proven to help decrease the risk of falls</a:t>
            </a:r>
            <a:r>
              <a:rPr lang="en-US" sz="4000" dirty="0">
                <a:effectLst/>
                <a:latin typeface="Calibri" panose="020F0502020204030204" pitchFamily="34" charset="0"/>
                <a:ea typeface="Calibri" panose="020F0502020204030204" pitchFamily="34" charset="0"/>
                <a:cs typeface="Times New Roman" panose="02020603050405020304" pitchFamily="18" charset="0"/>
              </a:rPr>
              <a:t>. Some physical activity and exercise programs can improve balance, strength and flexibility.</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ED5F70ED-4064-9D06-2ED1-280ECE696A59}"/>
              </a:ext>
            </a:extLst>
          </p:cNvPr>
          <p:cNvPicPr>
            <a:picLocks noChangeAspect="1"/>
          </p:cNvPicPr>
          <p:nvPr/>
        </p:nvPicPr>
        <p:blipFill rotWithShape="1">
          <a:blip r:embed="rId3"/>
          <a:srcRect l="7089"/>
          <a:stretch/>
        </p:blipFill>
        <p:spPr>
          <a:xfrm>
            <a:off x="8012417" y="1401732"/>
            <a:ext cx="3939566" cy="2943635"/>
          </a:xfrm>
          <a:prstGeom prst="rect">
            <a:avLst/>
          </a:prstGeom>
        </p:spPr>
      </p:pic>
    </p:spTree>
    <p:extLst>
      <p:ext uri="{BB962C8B-B14F-4D97-AF65-F5344CB8AC3E}">
        <p14:creationId xmlns:p14="http://schemas.microsoft.com/office/powerpoint/2010/main" val="186706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5" y="354363"/>
            <a:ext cx="9155605" cy="6447919"/>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Find a good balance and exercise program</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Do exercises regularly</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If you were referred </a:t>
            </a:r>
            <a:r>
              <a:rPr lang="en-US" sz="3200" dirty="0">
                <a:latin typeface="Calibri" panose="020F0502020204030204" pitchFamily="34" charset="0"/>
                <a:ea typeface="Calibri" panose="020F0502020204030204" pitchFamily="34" charset="0"/>
                <a:cs typeface="Times New Roman" panose="02020603050405020304" pitchFamily="18" charset="0"/>
              </a:rPr>
              <a:t>to a physical therapist to prevent falls, do your exercises as recommended.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4BCB692A-4DA8-58D4-46C2-D16F0104DC3D}"/>
              </a:ext>
            </a:extLst>
          </p:cNvPr>
          <p:cNvPicPr>
            <a:picLocks noChangeAspect="1"/>
          </p:cNvPicPr>
          <p:nvPr/>
        </p:nvPicPr>
        <p:blipFill rotWithShape="1">
          <a:blip r:embed="rId3"/>
          <a:srcRect l="7089"/>
          <a:stretch/>
        </p:blipFill>
        <p:spPr>
          <a:xfrm>
            <a:off x="7937970" y="354363"/>
            <a:ext cx="3709045" cy="2771390"/>
          </a:xfrm>
          <a:prstGeom prst="rect">
            <a:avLst/>
          </a:prstGeom>
        </p:spPr>
      </p:pic>
    </p:spTree>
    <p:extLst>
      <p:ext uri="{BB962C8B-B14F-4D97-AF65-F5344CB8AC3E}">
        <p14:creationId xmlns:p14="http://schemas.microsoft.com/office/powerpoint/2010/main" val="58098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8181920" cy="8417689"/>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Find a good balance and exercise program</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Visit your local Aging &amp; Disability Resource Center (ADRC) or senior center</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The ADRC may offer information on its website, or you can give them a call to find out what balance and exercise programs are available nearby. Many offer a variety of programs and activities for people to join. </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4BCB692A-4DA8-58D4-46C2-D16F0104DC3D}"/>
              </a:ext>
            </a:extLst>
          </p:cNvPr>
          <p:cNvPicPr>
            <a:picLocks noChangeAspect="1"/>
          </p:cNvPicPr>
          <p:nvPr/>
        </p:nvPicPr>
        <p:blipFill rotWithShape="1">
          <a:blip r:embed="rId3"/>
          <a:srcRect l="7089"/>
          <a:stretch/>
        </p:blipFill>
        <p:spPr>
          <a:xfrm>
            <a:off x="7937970" y="354363"/>
            <a:ext cx="3709045" cy="2771390"/>
          </a:xfrm>
          <a:prstGeom prst="rect">
            <a:avLst/>
          </a:prstGeom>
        </p:spPr>
      </p:pic>
    </p:spTree>
    <p:extLst>
      <p:ext uri="{BB962C8B-B14F-4D97-AF65-F5344CB8AC3E}">
        <p14:creationId xmlns:p14="http://schemas.microsoft.com/office/powerpoint/2010/main" val="42452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8181920" cy="8417689"/>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Find a good balance and exercise program</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Bring a friend!</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Trying something new can be intimidating. Once you find a program that looks promising, take a friend or caregiver with you!</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You will have more fun and you’ll be able to motivate each other.</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4BCB692A-4DA8-58D4-46C2-D16F0104DC3D}"/>
              </a:ext>
            </a:extLst>
          </p:cNvPr>
          <p:cNvPicPr>
            <a:picLocks noChangeAspect="1"/>
          </p:cNvPicPr>
          <p:nvPr/>
        </p:nvPicPr>
        <p:blipFill rotWithShape="1">
          <a:blip r:embed="rId3"/>
          <a:srcRect l="7089"/>
          <a:stretch/>
        </p:blipFill>
        <p:spPr>
          <a:xfrm>
            <a:off x="7937970" y="354363"/>
            <a:ext cx="3709045" cy="2771390"/>
          </a:xfrm>
          <a:prstGeom prst="rect">
            <a:avLst/>
          </a:prstGeom>
        </p:spPr>
      </p:pic>
    </p:spTree>
    <p:extLst>
      <p:ext uri="{BB962C8B-B14F-4D97-AF65-F5344CB8AC3E}">
        <p14:creationId xmlns:p14="http://schemas.microsoft.com/office/powerpoint/2010/main" val="225656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8181920" cy="8417689"/>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Find a good balance and exercise program</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Don’t forget online options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Many physical activity programs are now available online. </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You may be able to participate in balance or exercise programs without leaving the comfort of home.</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4BCB692A-4DA8-58D4-46C2-D16F0104DC3D}"/>
              </a:ext>
            </a:extLst>
          </p:cNvPr>
          <p:cNvPicPr>
            <a:picLocks noChangeAspect="1"/>
          </p:cNvPicPr>
          <p:nvPr/>
        </p:nvPicPr>
        <p:blipFill rotWithShape="1">
          <a:blip r:embed="rId3"/>
          <a:srcRect l="7089"/>
          <a:stretch/>
        </p:blipFill>
        <p:spPr>
          <a:xfrm>
            <a:off x="7937970" y="354363"/>
            <a:ext cx="3709045" cy="2771390"/>
          </a:xfrm>
          <a:prstGeom prst="rect">
            <a:avLst/>
          </a:prstGeom>
        </p:spPr>
      </p:pic>
    </p:spTree>
    <p:extLst>
      <p:ext uri="{BB962C8B-B14F-4D97-AF65-F5344CB8AC3E}">
        <p14:creationId xmlns:p14="http://schemas.microsoft.com/office/powerpoint/2010/main" val="22532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467600" y="315420"/>
            <a:ext cx="10768384" cy="2400657"/>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Talk to Your Provider</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b="0" i="1" dirty="0">
                <a:solidFill>
                  <a:srgbClr val="000000"/>
                </a:solidFill>
                <a:effectLst/>
                <a:latin typeface="Open Sans" panose="020B0606030504020204" pitchFamily="34" charset="0"/>
              </a:rPr>
              <a:t>Have </a:t>
            </a:r>
            <a:r>
              <a:rPr lang="en-US" sz="3200" i="1" dirty="0">
                <a:solidFill>
                  <a:srgbClr val="000000"/>
                </a:solidFill>
                <a:latin typeface="Open Sans" panose="020B0606030504020204" pitchFamily="34" charset="0"/>
              </a:rPr>
              <a:t>honest conversations about falls</a:t>
            </a:r>
            <a:endParaRPr lang="en-US" sz="3200" b="0" i="1" dirty="0">
              <a:solidFill>
                <a:srgbClr val="000000"/>
              </a:solidFill>
              <a:effectLst/>
              <a:latin typeface="Open Sans" panose="020B0606030504020204" pitchFamily="34" charset="0"/>
            </a:endParaRPr>
          </a:p>
          <a:p>
            <a:endParaRPr lang="en-US" sz="1800" dirty="0"/>
          </a:p>
        </p:txBody>
      </p:sp>
      <p:pic>
        <p:nvPicPr>
          <p:cNvPr id="2" name="Picture 1">
            <a:extLst>
              <a:ext uri="{FF2B5EF4-FFF2-40B4-BE49-F238E27FC236}">
                <a16:creationId xmlns:a16="http://schemas.microsoft.com/office/drawing/2014/main" id="{4B1CA4B6-3F2D-9098-E51D-704EC944E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3968844" y="2716077"/>
            <a:ext cx="4254312" cy="3453251"/>
          </a:xfrm>
          <a:prstGeom prst="rect">
            <a:avLst/>
          </a:prstGeom>
        </p:spPr>
      </p:pic>
    </p:spTree>
    <p:extLst>
      <p:ext uri="{BB962C8B-B14F-4D97-AF65-F5344CB8AC3E}">
        <p14:creationId xmlns:p14="http://schemas.microsoft.com/office/powerpoint/2010/main" val="19333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F9D2-6C32-44BE-B60C-9A69FBD9A63A}"/>
              </a:ext>
            </a:extLst>
          </p:cNvPr>
          <p:cNvSpPr>
            <a:spLocks noGrp="1"/>
          </p:cNvSpPr>
          <p:nvPr>
            <p:ph type="title"/>
          </p:nvPr>
        </p:nvSpPr>
        <p:spPr/>
        <p:txBody>
          <a:bodyPr/>
          <a:lstStyle/>
          <a:p>
            <a:r>
              <a:rPr lang="en-US" sz="4400" b="1" dirty="0">
                <a:latin typeface="Leelawadee" panose="020B0502040204020203" pitchFamily="34" charset="-34"/>
                <a:cs typeface="Leelawadee" panose="020B0502040204020203" pitchFamily="34" charset="-34"/>
              </a:rPr>
              <a:t>Agenda</a:t>
            </a:r>
          </a:p>
        </p:txBody>
      </p:sp>
      <p:sp>
        <p:nvSpPr>
          <p:cNvPr id="3" name="Content Placeholder 2">
            <a:extLst>
              <a:ext uri="{FF2B5EF4-FFF2-40B4-BE49-F238E27FC236}">
                <a16:creationId xmlns:a16="http://schemas.microsoft.com/office/drawing/2014/main" id="{46D077A7-EF52-49CC-B18A-D1ED6ED8D6DA}"/>
              </a:ext>
            </a:extLst>
          </p:cNvPr>
          <p:cNvSpPr>
            <a:spLocks noGrp="1"/>
          </p:cNvSpPr>
          <p:nvPr>
            <p:ph idx="1"/>
          </p:nvPr>
        </p:nvSpPr>
        <p:spPr/>
        <p:txBody>
          <a:bodyPr/>
          <a:lstStyle/>
          <a:p>
            <a:pPr marL="457200" indent="-457200" algn="l">
              <a:buFont typeface="Arial" panose="020B0604020202020204" pitchFamily="34" charset="0"/>
              <a:buChar char="•"/>
            </a:pPr>
            <a:r>
              <a:rPr lang="en-US" sz="2800" dirty="0">
                <a:solidFill>
                  <a:srgbClr val="000000"/>
                </a:solidFill>
                <a:latin typeface="Open Sans" panose="020B0606030504020204" pitchFamily="34" charset="0"/>
              </a:rPr>
              <a:t>Introduction to </a:t>
            </a:r>
            <a:r>
              <a:rPr lang="en-US" sz="2800" dirty="0">
                <a:solidFill>
                  <a:srgbClr val="000000"/>
                </a:solidFill>
                <a:highlight>
                  <a:srgbClr val="FFFF00"/>
                </a:highlight>
                <a:latin typeface="Open Sans" panose="020B0606030504020204" pitchFamily="34" charset="0"/>
              </a:rPr>
              <a:t>organization</a:t>
            </a:r>
          </a:p>
          <a:p>
            <a:pPr marL="457200" indent="-457200" algn="l">
              <a:buFont typeface="Arial" panose="020B0604020202020204" pitchFamily="34" charset="0"/>
              <a:buChar char="•"/>
            </a:pPr>
            <a:r>
              <a:rPr lang="en-US" sz="2800" dirty="0">
                <a:solidFill>
                  <a:srgbClr val="000000"/>
                </a:solidFill>
                <a:latin typeface="Open Sans" panose="020B0606030504020204" pitchFamily="34" charset="0"/>
              </a:rPr>
              <a:t>Falls risk overview</a:t>
            </a:r>
          </a:p>
          <a:p>
            <a:pPr marL="457200" indent="-457200" algn="l">
              <a:buFont typeface="Arial" panose="020B0604020202020204" pitchFamily="34" charset="0"/>
              <a:buChar char="•"/>
            </a:pPr>
            <a:r>
              <a:rPr lang="en-US" sz="2800" dirty="0">
                <a:solidFill>
                  <a:srgbClr val="000000"/>
                </a:solidFill>
                <a:latin typeface="Open Sans" panose="020B0606030504020204" pitchFamily="34" charset="0"/>
              </a:rPr>
              <a:t>Wisconsin falls data</a:t>
            </a:r>
          </a:p>
          <a:p>
            <a:pPr marL="457200" indent="-457200" algn="l">
              <a:buFont typeface="Arial" panose="020B0604020202020204" pitchFamily="34" charset="0"/>
              <a:buChar char="•"/>
            </a:pPr>
            <a:r>
              <a:rPr lang="en-US" sz="2800" dirty="0">
                <a:solidFill>
                  <a:srgbClr val="000000"/>
                </a:solidFill>
                <a:latin typeface="Open Sans" panose="020B0606030504020204" pitchFamily="34" charset="0"/>
              </a:rPr>
              <a:t>Tips to help prevent falls</a:t>
            </a:r>
          </a:p>
          <a:p>
            <a:pPr marL="457200" indent="-457200" algn="l">
              <a:buFont typeface="Arial" panose="020B0604020202020204" pitchFamily="34" charset="0"/>
              <a:buChar char="•"/>
            </a:pPr>
            <a:r>
              <a:rPr lang="en-US" sz="2800" dirty="0">
                <a:solidFill>
                  <a:srgbClr val="000000"/>
                </a:solidFill>
                <a:latin typeface="Open Sans" panose="020B0606030504020204" pitchFamily="34" charset="0"/>
              </a:rPr>
              <a:t>Falls Free Wisconsin initiative </a:t>
            </a:r>
          </a:p>
          <a:p>
            <a:pPr marL="457200" indent="-457200" algn="l">
              <a:buFont typeface="Arial" panose="020B0604020202020204" pitchFamily="34" charset="0"/>
              <a:buChar char="•"/>
            </a:pPr>
            <a:r>
              <a:rPr lang="en-US" sz="2800" dirty="0">
                <a:solidFill>
                  <a:srgbClr val="000000"/>
                </a:solidFill>
                <a:latin typeface="Open Sans" panose="020B0606030504020204" pitchFamily="34" charset="0"/>
              </a:rPr>
              <a:t>Q&amp;A</a:t>
            </a:r>
          </a:p>
        </p:txBody>
      </p:sp>
    </p:spTree>
    <p:extLst>
      <p:ext uri="{BB962C8B-B14F-4D97-AF65-F5344CB8AC3E}">
        <p14:creationId xmlns:p14="http://schemas.microsoft.com/office/powerpoint/2010/main" val="160813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5" y="136523"/>
            <a:ext cx="7837017" cy="7309693"/>
          </a:xfrm>
          <a:prstGeom prst="rect">
            <a:avLst/>
          </a:prstGeom>
          <a:noFill/>
        </p:spPr>
        <p:txBody>
          <a:bodyPr wrap="square" rtlCol="0">
            <a:spAutoFit/>
          </a:bodyPr>
          <a:lstStyle/>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b="1" dirty="0">
                <a:effectLst/>
                <a:latin typeface="Calibri" panose="020F0502020204030204" pitchFamily="34" charset="0"/>
                <a:ea typeface="Calibri" panose="020F0502020204030204" pitchFamily="34" charset="0"/>
                <a:cs typeface="Times New Roman" panose="02020603050405020304" pitchFamily="18" charset="0"/>
              </a:rPr>
              <a:t>More than 1 in 4 older adults falls each year, but only half tell their provider. </a:t>
            </a:r>
            <a:r>
              <a:rPr lang="en-US" sz="4000" dirty="0">
                <a:effectLst/>
                <a:latin typeface="Calibri" panose="020F0502020204030204" pitchFamily="34" charset="0"/>
                <a:ea typeface="Calibri" panose="020F0502020204030204" pitchFamily="34" charset="0"/>
                <a:cs typeface="Times New Roman" panose="02020603050405020304" pitchFamily="18" charset="0"/>
              </a:rPr>
              <a:t>It is important for your provider to know about any health problems, but you should also let them know your concerns about balance and falls.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3" name="Picture 2">
            <a:extLst>
              <a:ext uri="{FF2B5EF4-FFF2-40B4-BE49-F238E27FC236}">
                <a16:creationId xmlns:a16="http://schemas.microsoft.com/office/drawing/2014/main" id="{30DD0316-010B-E4B1-9951-957BC4F4F9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8210567" y="1874551"/>
            <a:ext cx="3543265" cy="2876090"/>
          </a:xfrm>
          <a:prstGeom prst="rect">
            <a:avLst/>
          </a:prstGeom>
        </p:spPr>
      </p:pic>
    </p:spTree>
    <p:extLst>
      <p:ext uri="{BB962C8B-B14F-4D97-AF65-F5344CB8AC3E}">
        <p14:creationId xmlns:p14="http://schemas.microsoft.com/office/powerpoint/2010/main" val="239307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4EFE7-7EE1-6248-956C-4438B09E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8103749" y="354363"/>
            <a:ext cx="3543265" cy="2876090"/>
          </a:xfrm>
          <a:prstGeom prst="rect">
            <a:avLst/>
          </a:prstGeom>
        </p:spPr>
      </p:pic>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186583"/>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provider</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Write a list of things you want to talk about</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Before your appointment, create a list of health topics you want to talk about, including balance and falls. This outline will help you remember your conversations points and questions.</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spTree>
    <p:extLst>
      <p:ext uri="{BB962C8B-B14F-4D97-AF65-F5344CB8AC3E}">
        <p14:creationId xmlns:p14="http://schemas.microsoft.com/office/powerpoint/2010/main" val="226045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4EFE7-7EE1-6248-956C-4438B09E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8103749" y="354363"/>
            <a:ext cx="3543265" cy="2876090"/>
          </a:xfrm>
          <a:prstGeom prst="rect">
            <a:avLst/>
          </a:prstGeom>
        </p:spPr>
      </p:pic>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201698"/>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provider</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Ask for a falls risk assessment</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If you have fallen, have trouble walking, or feel unsteady, talk to your provider about having a falls risk assessment. </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spTree>
    <p:extLst>
      <p:ext uri="{BB962C8B-B14F-4D97-AF65-F5344CB8AC3E}">
        <p14:creationId xmlns:p14="http://schemas.microsoft.com/office/powerpoint/2010/main" val="222045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4EFE7-7EE1-6248-956C-4438B09E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8103749" y="354363"/>
            <a:ext cx="3543265" cy="2876090"/>
          </a:xfrm>
          <a:prstGeom prst="rect">
            <a:avLst/>
          </a:prstGeom>
        </p:spPr>
      </p:pic>
      <p:sp>
        <p:nvSpPr>
          <p:cNvPr id="7" name="Slide Number Placeholder 6"/>
          <p:cNvSpPr>
            <a:spLocks noGrp="1"/>
          </p:cNvSpPr>
          <p:nvPr>
            <p:ph type="sldNum" sz="quarter" idx="12"/>
          </p:nvPr>
        </p:nvSpPr>
        <p:spPr/>
        <p:txBody>
          <a:bodyPr/>
          <a:lstStyle/>
          <a:p>
            <a:fld id="{0449CDEC-7649-46E8-8DF6-6499CC6BC561}" type="slidenum">
              <a:rPr lang="en-US" smtClean="0"/>
              <a:t>23</a:t>
            </a:fld>
            <a:endParaRPr lang="en-US"/>
          </a:p>
        </p:txBody>
      </p:sp>
      <p:sp>
        <p:nvSpPr>
          <p:cNvPr id="4" name="TextBox 3"/>
          <p:cNvSpPr txBox="1"/>
          <p:nvPr/>
        </p:nvSpPr>
        <p:spPr>
          <a:xfrm>
            <a:off x="0" y="6488668"/>
            <a:ext cx="12192000" cy="369332"/>
          </a:xfrm>
          <a:prstGeom prst="rect">
            <a:avLst/>
          </a:prstGeom>
          <a:solidFill>
            <a:srgbClr val="92D050"/>
          </a:solidFill>
        </p:spPr>
        <p:txBody>
          <a:bodyPr wrap="square" rtlCol="0">
            <a:spAutoFit/>
          </a:bodyPr>
          <a:lstStyle/>
          <a:p>
            <a:endParaRPr lang="en-US" sz="1800" dirty="0"/>
          </a:p>
        </p:txBody>
      </p:sp>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186583"/>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provider</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Talk about other specialists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Ask your doctor if you would benefit from seeing a physical or occupational therapist, or other specialists to help improve balance, strength, medication use, vision and hearing to reduce your risk of falls. </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3" name="Picture 22" descr="A picture containing text&#10;&#10;Description automatically generated">
            <a:extLst>
              <a:ext uri="{FF2B5EF4-FFF2-40B4-BE49-F238E27FC236}">
                <a16:creationId xmlns:a16="http://schemas.microsoft.com/office/drawing/2014/main" id="{D9EB92A7-DD43-29D6-A8E5-94CC078C0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4737" y="5594843"/>
            <a:ext cx="990530" cy="799029"/>
          </a:xfrm>
          <a:prstGeom prst="rect">
            <a:avLst/>
          </a:prstGeom>
        </p:spPr>
      </p:pic>
    </p:spTree>
    <p:extLst>
      <p:ext uri="{BB962C8B-B14F-4D97-AF65-F5344CB8AC3E}">
        <p14:creationId xmlns:p14="http://schemas.microsoft.com/office/powerpoint/2010/main" val="49945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4EFE7-7EE1-6248-956C-4438B09E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8103749" y="354363"/>
            <a:ext cx="3543265" cy="2876090"/>
          </a:xfrm>
          <a:prstGeom prst="rect">
            <a:avLst/>
          </a:prstGeom>
        </p:spPr>
      </p:pic>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201698"/>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provider</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Be honest about your concerns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Tell your doctor if you have fallen and share as many details as possible. The more your doctor knows, the more they can help you.</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spTree>
    <p:extLst>
      <p:ext uri="{BB962C8B-B14F-4D97-AF65-F5344CB8AC3E}">
        <p14:creationId xmlns:p14="http://schemas.microsoft.com/office/powerpoint/2010/main" val="52888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4EFE7-7EE1-6248-956C-4438B09E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8103749" y="354363"/>
            <a:ext cx="3543265" cy="2876090"/>
          </a:xfrm>
          <a:prstGeom prst="rect">
            <a:avLst/>
          </a:prstGeom>
        </p:spPr>
      </p:pic>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679025"/>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provider</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Take notes – and ask for notes!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Bring a notepad and pen to write down any important information your provider shares with you. </a:t>
            </a:r>
            <a:r>
              <a:rPr lang="en-US" sz="3200" dirty="0">
                <a:latin typeface="Calibri" panose="020F0502020204030204" pitchFamily="34" charset="0"/>
                <a:ea typeface="Calibri" panose="020F0502020204030204" pitchFamily="34" charset="0"/>
                <a:cs typeface="Times New Roman" panose="02020603050405020304" pitchFamily="18" charset="0"/>
              </a:rPr>
              <a:t>You could also ask if you can record the appointment so you can go back and listen. This helps to remind you of information shared during the appointment.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spTree>
    <p:extLst>
      <p:ext uri="{BB962C8B-B14F-4D97-AF65-F5344CB8AC3E}">
        <p14:creationId xmlns:p14="http://schemas.microsoft.com/office/powerpoint/2010/main" val="400412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4EFE7-7EE1-6248-956C-4438B09E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7" t="14222" r="21780" b="9305"/>
          <a:stretch/>
        </p:blipFill>
        <p:spPr>
          <a:xfrm>
            <a:off x="8103749" y="354363"/>
            <a:ext cx="3543265" cy="2876090"/>
          </a:xfrm>
          <a:prstGeom prst="rect">
            <a:avLst/>
          </a:prstGeom>
        </p:spPr>
      </p:pic>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694140"/>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provider</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Ask questions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If there is anything you don’t understand, ask your provider to clarify. You could also r</a:t>
            </a:r>
            <a:r>
              <a:rPr lang="en-US" sz="3200" dirty="0">
                <a:latin typeface="Calibri" panose="020F0502020204030204" pitchFamily="34" charset="0"/>
                <a:ea typeface="Calibri" panose="020F0502020204030204" pitchFamily="34" charset="0"/>
                <a:cs typeface="Times New Roman" panose="02020603050405020304" pitchFamily="18" charset="0"/>
              </a:rPr>
              <a:t>epeat information back to the provider to help you remember and let them know you understand the information.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1800" dirty="0"/>
          </a:p>
        </p:txBody>
      </p:sp>
    </p:spTree>
    <p:extLst>
      <p:ext uri="{BB962C8B-B14F-4D97-AF65-F5344CB8AC3E}">
        <p14:creationId xmlns:p14="http://schemas.microsoft.com/office/powerpoint/2010/main" val="340777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71295" y="305994"/>
            <a:ext cx="10768384" cy="2400657"/>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Review Medications</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b="0" i="1" dirty="0">
                <a:solidFill>
                  <a:srgbClr val="000000"/>
                </a:solidFill>
                <a:effectLst/>
                <a:latin typeface="Open Sans" panose="020B0606030504020204" pitchFamily="34" charset="0"/>
              </a:rPr>
              <a:t>Learn more about your medications and falls risk</a:t>
            </a:r>
          </a:p>
          <a:p>
            <a:endParaRPr lang="en-US" sz="1800" dirty="0"/>
          </a:p>
        </p:txBody>
      </p:sp>
      <p:pic>
        <p:nvPicPr>
          <p:cNvPr id="5" name="Picture 4">
            <a:extLst>
              <a:ext uri="{FF2B5EF4-FFF2-40B4-BE49-F238E27FC236}">
                <a16:creationId xmlns:a16="http://schemas.microsoft.com/office/drawing/2014/main" id="{1638C2B0-528A-2A19-45A3-C3D873D8589B}"/>
              </a:ext>
            </a:extLst>
          </p:cNvPr>
          <p:cNvPicPr>
            <a:picLocks noChangeAspect="1"/>
          </p:cNvPicPr>
          <p:nvPr/>
        </p:nvPicPr>
        <p:blipFill rotWithShape="1">
          <a:blip r:embed="rId3"/>
          <a:srcRect l="4436" t="3247"/>
          <a:stretch/>
        </p:blipFill>
        <p:spPr>
          <a:xfrm>
            <a:off x="3790895" y="2638453"/>
            <a:ext cx="4610210" cy="3717899"/>
          </a:xfrm>
          <a:prstGeom prst="rect">
            <a:avLst/>
          </a:prstGeom>
        </p:spPr>
      </p:pic>
    </p:spTree>
    <p:extLst>
      <p:ext uri="{BB962C8B-B14F-4D97-AF65-F5344CB8AC3E}">
        <p14:creationId xmlns:p14="http://schemas.microsoft.com/office/powerpoint/2010/main" val="29070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136523"/>
            <a:ext cx="7494148" cy="7309693"/>
          </a:xfrm>
          <a:prstGeom prst="rect">
            <a:avLst/>
          </a:prstGeom>
          <a:noFill/>
        </p:spPr>
        <p:txBody>
          <a:bodyPr wrap="square" rtlCol="0">
            <a:spAutoFit/>
          </a:bodyPr>
          <a:lstStyle/>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effectLst/>
                <a:latin typeface="Calibri" panose="020F0502020204030204" pitchFamily="34" charset="0"/>
                <a:ea typeface="Calibri" panose="020F0502020204030204" pitchFamily="34" charset="0"/>
                <a:cs typeface="Times New Roman" panose="02020603050405020304" pitchFamily="18" charset="0"/>
              </a:rPr>
              <a:t>Many people take more than one prescription and use over-the-counter medications. As we age and our bodies change,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taking multiple medications increases the chance of side effects, drug interactions and risk of falling.</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3CC6C88D-AC86-0D6E-3819-6E47F7910EC3}"/>
              </a:ext>
            </a:extLst>
          </p:cNvPr>
          <p:cNvPicPr>
            <a:picLocks noChangeAspect="1"/>
          </p:cNvPicPr>
          <p:nvPr/>
        </p:nvPicPr>
        <p:blipFill rotWithShape="1">
          <a:blip r:embed="rId3"/>
          <a:srcRect l="4436" t="3247"/>
          <a:stretch/>
        </p:blipFill>
        <p:spPr>
          <a:xfrm>
            <a:off x="7820085" y="1657286"/>
            <a:ext cx="4105182" cy="3310620"/>
          </a:xfrm>
          <a:prstGeom prst="rect">
            <a:avLst/>
          </a:prstGeom>
        </p:spPr>
      </p:pic>
    </p:spTree>
    <p:extLst>
      <p:ext uri="{BB962C8B-B14F-4D97-AF65-F5344CB8AC3E}">
        <p14:creationId xmlns:p14="http://schemas.microsoft.com/office/powerpoint/2010/main" val="24490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136523"/>
            <a:ext cx="7275099" cy="7309693"/>
          </a:xfrm>
          <a:prstGeom prst="rect">
            <a:avLst/>
          </a:prstGeom>
          <a:noFill/>
        </p:spPr>
        <p:txBody>
          <a:bodyPr wrap="square" rtlCol="0">
            <a:spAutoFit/>
          </a:bodyPr>
          <a:lstStyle/>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effectLst/>
                <a:latin typeface="Calibri" panose="020F0502020204030204" pitchFamily="34" charset="0"/>
                <a:ea typeface="Calibri" panose="020F0502020204030204" pitchFamily="34" charset="0"/>
                <a:cs typeface="Times New Roman" panose="02020603050405020304" pitchFamily="18" charset="0"/>
              </a:rPr>
              <a:t>Review your medications often with ALL your health care providers – including your doctor and pharmacist – to make sure your medications are not increasing your risk of falls and other problems.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3CC6C88D-AC86-0D6E-3819-6E47F7910EC3}"/>
              </a:ext>
            </a:extLst>
          </p:cNvPr>
          <p:cNvPicPr>
            <a:picLocks noChangeAspect="1"/>
          </p:cNvPicPr>
          <p:nvPr/>
        </p:nvPicPr>
        <p:blipFill rotWithShape="1">
          <a:blip r:embed="rId3"/>
          <a:srcRect l="4436" t="3247"/>
          <a:stretch/>
        </p:blipFill>
        <p:spPr>
          <a:xfrm>
            <a:off x="7820085" y="1657286"/>
            <a:ext cx="4105182" cy="3310620"/>
          </a:xfrm>
          <a:prstGeom prst="rect">
            <a:avLst/>
          </a:prstGeom>
        </p:spPr>
      </p:pic>
    </p:spTree>
    <p:extLst>
      <p:ext uri="{BB962C8B-B14F-4D97-AF65-F5344CB8AC3E}">
        <p14:creationId xmlns:p14="http://schemas.microsoft.com/office/powerpoint/2010/main" val="280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A132-EDEA-445D-9275-936EF3104F19}"/>
              </a:ext>
            </a:extLst>
          </p:cNvPr>
          <p:cNvSpPr>
            <a:spLocks noGrp="1"/>
          </p:cNvSpPr>
          <p:nvPr>
            <p:ph type="title"/>
          </p:nvPr>
        </p:nvSpPr>
        <p:spPr>
          <a:xfrm>
            <a:off x="838200" y="365125"/>
            <a:ext cx="5257800" cy="1553322"/>
          </a:xfrm>
        </p:spPr>
        <p:txBody>
          <a:bodyPr anchor="t"/>
          <a:lstStyle/>
          <a:p>
            <a:r>
              <a:rPr lang="en-US" b="1" dirty="0"/>
              <a:t>Determinants of Health</a:t>
            </a:r>
          </a:p>
        </p:txBody>
      </p:sp>
      <p:pic>
        <p:nvPicPr>
          <p:cNvPr id="7" name="Picture 6">
            <a:extLst>
              <a:ext uri="{FF2B5EF4-FFF2-40B4-BE49-F238E27FC236}">
                <a16:creationId xmlns:a16="http://schemas.microsoft.com/office/drawing/2014/main" id="{E4D9CED1-9FEB-48FE-86E4-2D1B3600B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004" y="278715"/>
            <a:ext cx="5987796" cy="6012180"/>
          </a:xfrm>
          <a:prstGeom prst="rect">
            <a:avLst/>
          </a:prstGeom>
        </p:spPr>
      </p:pic>
      <p:sp>
        <p:nvSpPr>
          <p:cNvPr id="8" name="TextBox 7">
            <a:extLst>
              <a:ext uri="{FF2B5EF4-FFF2-40B4-BE49-F238E27FC236}">
                <a16:creationId xmlns:a16="http://schemas.microsoft.com/office/drawing/2014/main" id="{23AE8BB9-9BBF-4087-BF9D-BE15B5297A8F}"/>
              </a:ext>
            </a:extLst>
          </p:cNvPr>
          <p:cNvSpPr txBox="1"/>
          <p:nvPr/>
        </p:nvSpPr>
        <p:spPr>
          <a:xfrm>
            <a:off x="977153" y="5534561"/>
            <a:ext cx="3048000" cy="1323439"/>
          </a:xfrm>
          <a:prstGeom prst="rect">
            <a:avLst/>
          </a:prstGeom>
          <a:noFill/>
        </p:spPr>
        <p:txBody>
          <a:bodyPr wrap="square" rtlCol="0">
            <a:spAutoFit/>
          </a:bodyPr>
          <a:lstStyle/>
          <a:p>
            <a:r>
              <a:rPr lang="en-US" sz="1600" i="1" dirty="0"/>
              <a:t>Source: </a:t>
            </a:r>
            <a:r>
              <a:rPr lang="en-US" sz="1600" dirty="0"/>
              <a:t>County Health Rankings model - University of Wisconsin Population Health Institute (2016)</a:t>
            </a:r>
          </a:p>
          <a:p>
            <a:endParaRPr lang="en-US" sz="3200" b="1"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700355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925246"/>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Regularly review your medications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Take medications only as prescribed</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Follow medication instructions such as when to take, how often, how much, and with or without food. Don’t skip doses, take multiple doses, or take any medications that weren’t prescribed to you.</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8" name="Picture 7">
            <a:extLst>
              <a:ext uri="{FF2B5EF4-FFF2-40B4-BE49-F238E27FC236}">
                <a16:creationId xmlns:a16="http://schemas.microsoft.com/office/drawing/2014/main" id="{3CE41AC1-C395-1094-7F75-826E1EC93CCB}"/>
              </a:ext>
            </a:extLst>
          </p:cNvPr>
          <p:cNvPicPr>
            <a:picLocks noChangeAspect="1"/>
          </p:cNvPicPr>
          <p:nvPr/>
        </p:nvPicPr>
        <p:blipFill rotWithShape="1">
          <a:blip r:embed="rId3"/>
          <a:srcRect l="4436" t="3247"/>
          <a:stretch/>
        </p:blipFill>
        <p:spPr>
          <a:xfrm>
            <a:off x="8295339" y="354363"/>
            <a:ext cx="3629928" cy="2927352"/>
          </a:xfrm>
          <a:prstGeom prst="rect">
            <a:avLst/>
          </a:prstGeom>
        </p:spPr>
      </p:pic>
    </p:spTree>
    <p:extLst>
      <p:ext uri="{BB962C8B-B14F-4D97-AF65-F5344CB8AC3E}">
        <p14:creationId xmlns:p14="http://schemas.microsoft.com/office/powerpoint/2010/main" val="217175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925246"/>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Regularly review your medications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Keep a list of your medications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Keep an up-to-date list of all your medications, including prescriptions (those taken by mouth, applied to the skin, eye drops and injectables), over-the-counter medications, herbal supplements, and vitamins and minerals.</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8" name="Picture 7">
            <a:extLst>
              <a:ext uri="{FF2B5EF4-FFF2-40B4-BE49-F238E27FC236}">
                <a16:creationId xmlns:a16="http://schemas.microsoft.com/office/drawing/2014/main" id="{3CE41AC1-C395-1094-7F75-826E1EC93CCB}"/>
              </a:ext>
            </a:extLst>
          </p:cNvPr>
          <p:cNvPicPr>
            <a:picLocks noChangeAspect="1"/>
          </p:cNvPicPr>
          <p:nvPr/>
        </p:nvPicPr>
        <p:blipFill rotWithShape="1">
          <a:blip r:embed="rId3"/>
          <a:srcRect l="4436" t="3247"/>
          <a:stretch/>
        </p:blipFill>
        <p:spPr>
          <a:xfrm>
            <a:off x="8295339" y="354363"/>
            <a:ext cx="3629928" cy="2927352"/>
          </a:xfrm>
          <a:prstGeom prst="rect">
            <a:avLst/>
          </a:prstGeom>
        </p:spPr>
      </p:pic>
    </p:spTree>
    <p:extLst>
      <p:ext uri="{BB962C8B-B14F-4D97-AF65-F5344CB8AC3E}">
        <p14:creationId xmlns:p14="http://schemas.microsoft.com/office/powerpoint/2010/main" val="1001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925246"/>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Regularly review your medications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Set reminders for a medication review</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Bring your medication list to your provider or pharmacist and have them reviewed at least once a year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AND </a:t>
            </a:r>
            <a:r>
              <a:rPr lang="en-US" sz="3200" dirty="0">
                <a:effectLst/>
                <a:latin typeface="Calibri" panose="020F0502020204030204" pitchFamily="34" charset="0"/>
                <a:ea typeface="Calibri" panose="020F0502020204030204" pitchFamily="34" charset="0"/>
                <a:cs typeface="Times New Roman" panose="02020603050405020304" pitchFamily="18" charset="0"/>
              </a:rPr>
              <a:t>whenever a new medication is added or your health changes. Ask questions about your medications. </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8" name="Picture 7">
            <a:extLst>
              <a:ext uri="{FF2B5EF4-FFF2-40B4-BE49-F238E27FC236}">
                <a16:creationId xmlns:a16="http://schemas.microsoft.com/office/drawing/2014/main" id="{3CE41AC1-C395-1094-7F75-826E1EC93CCB}"/>
              </a:ext>
            </a:extLst>
          </p:cNvPr>
          <p:cNvPicPr>
            <a:picLocks noChangeAspect="1"/>
          </p:cNvPicPr>
          <p:nvPr/>
        </p:nvPicPr>
        <p:blipFill rotWithShape="1">
          <a:blip r:embed="rId3"/>
          <a:srcRect l="4436" t="3247"/>
          <a:stretch/>
        </p:blipFill>
        <p:spPr>
          <a:xfrm>
            <a:off x="8295339" y="354363"/>
            <a:ext cx="3629928" cy="2927352"/>
          </a:xfrm>
          <a:prstGeom prst="rect">
            <a:avLst/>
          </a:prstGeom>
        </p:spPr>
      </p:pic>
    </p:spTree>
    <p:extLst>
      <p:ext uri="{BB962C8B-B14F-4D97-AF65-F5344CB8AC3E}">
        <p14:creationId xmlns:p14="http://schemas.microsoft.com/office/powerpoint/2010/main" val="139241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9304867" cy="8479244"/>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Regularly review your medications</a:t>
            </a:r>
          </a:p>
          <a:p>
            <a:endParaRPr lang="en-US" sz="1100" b="1" dirty="0">
              <a:latin typeface="Leelawadee" panose="020B0502040204020203" pitchFamily="34" charset="-34"/>
              <a:cs typeface="Leelawadee" panose="020B0502040204020203" pitchFamily="34" charset="-34"/>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Report side effects</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Some medications can cause side effects like:</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Feeling dizzy or woozy</a:t>
            </a:r>
          </a:p>
          <a:p>
            <a:pPr marL="457200"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Sleepy during the day, or confused</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Needing to urinate more often</a:t>
            </a:r>
          </a:p>
          <a:p>
            <a:pPr marL="457200"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Affecting coordination in your legs</a:t>
            </a:r>
          </a:p>
          <a:p>
            <a:r>
              <a:rPr lang="en-US" sz="3200" dirty="0">
                <a:latin typeface="Calibri" panose="020F0502020204030204" pitchFamily="34" charset="0"/>
                <a:ea typeface="Calibri" panose="020F0502020204030204" pitchFamily="34" charset="0"/>
                <a:cs typeface="Times New Roman" panose="02020603050405020304" pitchFamily="18" charset="0"/>
              </a:rPr>
              <a:t>Talk to your provider if you are experiencing these problems.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8" name="Picture 7">
            <a:extLst>
              <a:ext uri="{FF2B5EF4-FFF2-40B4-BE49-F238E27FC236}">
                <a16:creationId xmlns:a16="http://schemas.microsoft.com/office/drawing/2014/main" id="{3CE41AC1-C395-1094-7F75-826E1EC93CCB}"/>
              </a:ext>
            </a:extLst>
          </p:cNvPr>
          <p:cNvPicPr>
            <a:picLocks noChangeAspect="1"/>
          </p:cNvPicPr>
          <p:nvPr/>
        </p:nvPicPr>
        <p:blipFill rotWithShape="1">
          <a:blip r:embed="rId3"/>
          <a:srcRect l="4436" t="3247"/>
          <a:stretch/>
        </p:blipFill>
        <p:spPr>
          <a:xfrm>
            <a:off x="8295339" y="354363"/>
            <a:ext cx="3629928" cy="2927352"/>
          </a:xfrm>
          <a:prstGeom prst="rect">
            <a:avLst/>
          </a:prstGeom>
        </p:spPr>
      </p:pic>
    </p:spTree>
    <p:extLst>
      <p:ext uri="{BB962C8B-B14F-4D97-AF65-F5344CB8AC3E}">
        <p14:creationId xmlns:p14="http://schemas.microsoft.com/office/powerpoint/2010/main" val="14425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8479244"/>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Regularly review your medications</a:t>
            </a:r>
          </a:p>
          <a:p>
            <a:endParaRPr lang="en-US" sz="1100" b="1" dirty="0">
              <a:latin typeface="Leelawadee" panose="020B0502040204020203" pitchFamily="34" charset="-34"/>
              <a:cs typeface="Leelawadee" panose="020B0502040204020203" pitchFamily="34" charset="-34"/>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Stick to one pharmacy</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Using one pharmacy will keep you safer as the pharmacist tracks all the medications you are taking. They can contact your provider if they identify any medications that do not work well together, that may be a duplicate of another medication you are taking, or if you have been prescribed too high a dose.</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8" name="Picture 7">
            <a:extLst>
              <a:ext uri="{FF2B5EF4-FFF2-40B4-BE49-F238E27FC236}">
                <a16:creationId xmlns:a16="http://schemas.microsoft.com/office/drawing/2014/main" id="{3CE41AC1-C395-1094-7F75-826E1EC93CCB}"/>
              </a:ext>
            </a:extLst>
          </p:cNvPr>
          <p:cNvPicPr>
            <a:picLocks noChangeAspect="1"/>
          </p:cNvPicPr>
          <p:nvPr/>
        </p:nvPicPr>
        <p:blipFill rotWithShape="1">
          <a:blip r:embed="rId3"/>
          <a:srcRect l="4436" t="3247"/>
          <a:stretch/>
        </p:blipFill>
        <p:spPr>
          <a:xfrm>
            <a:off x="8295339" y="354363"/>
            <a:ext cx="3629928" cy="2927352"/>
          </a:xfrm>
          <a:prstGeom prst="rect">
            <a:avLst/>
          </a:prstGeom>
        </p:spPr>
      </p:pic>
    </p:spTree>
    <p:extLst>
      <p:ext uri="{BB962C8B-B14F-4D97-AF65-F5344CB8AC3E}">
        <p14:creationId xmlns:p14="http://schemas.microsoft.com/office/powerpoint/2010/main" val="191020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363905" y="315420"/>
            <a:ext cx="10768384" cy="2400657"/>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Vision and Hearing</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i="1" dirty="0">
                <a:solidFill>
                  <a:srgbClr val="000000"/>
                </a:solidFill>
                <a:latin typeface="Open Sans" panose="020B0606030504020204" pitchFamily="34" charset="0"/>
              </a:rPr>
              <a:t>Take care of your vision and hearing</a:t>
            </a:r>
            <a:endParaRPr lang="en-US" sz="3200" b="0" i="1" dirty="0">
              <a:solidFill>
                <a:srgbClr val="000000"/>
              </a:solidFill>
              <a:effectLst/>
              <a:latin typeface="Open Sans" panose="020B0606030504020204" pitchFamily="34" charset="0"/>
            </a:endParaRPr>
          </a:p>
          <a:p>
            <a:endParaRPr lang="en-US" sz="1800" dirty="0"/>
          </a:p>
        </p:txBody>
      </p:sp>
      <p:pic>
        <p:nvPicPr>
          <p:cNvPr id="11" name="Picture 10">
            <a:extLst>
              <a:ext uri="{FF2B5EF4-FFF2-40B4-BE49-F238E27FC236}">
                <a16:creationId xmlns:a16="http://schemas.microsoft.com/office/drawing/2014/main" id="{582527AB-0131-6B79-454D-579ACE380004}"/>
              </a:ext>
            </a:extLst>
          </p:cNvPr>
          <p:cNvPicPr>
            <a:picLocks noChangeAspect="1"/>
          </p:cNvPicPr>
          <p:nvPr/>
        </p:nvPicPr>
        <p:blipFill>
          <a:blip r:embed="rId3"/>
          <a:stretch>
            <a:fillRect/>
          </a:stretch>
        </p:blipFill>
        <p:spPr>
          <a:xfrm>
            <a:off x="3197402" y="2703306"/>
            <a:ext cx="5101390" cy="3653046"/>
          </a:xfrm>
          <a:prstGeom prst="rect">
            <a:avLst/>
          </a:prstGeom>
        </p:spPr>
      </p:pic>
    </p:spTree>
    <p:extLst>
      <p:ext uri="{BB962C8B-B14F-4D97-AF65-F5344CB8AC3E}">
        <p14:creationId xmlns:p14="http://schemas.microsoft.com/office/powerpoint/2010/main" val="275903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58226" y="1394966"/>
            <a:ext cx="7494148" cy="5463034"/>
          </a:xfrm>
          <a:prstGeom prst="rect">
            <a:avLst/>
          </a:prstGeom>
          <a:noFill/>
        </p:spPr>
        <p:txBody>
          <a:bodyPr wrap="square" rtlCol="0">
            <a:spAutoFit/>
          </a:bodyPr>
          <a:lstStyle/>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effectLst/>
                <a:latin typeface="Calibri" panose="020F0502020204030204" pitchFamily="34" charset="0"/>
                <a:ea typeface="Calibri" panose="020F0502020204030204" pitchFamily="34" charset="0"/>
                <a:cs typeface="Times New Roman" panose="02020603050405020304" pitchFamily="18" charset="0"/>
              </a:rPr>
              <a:t>Being able to see and hear well is important for good balance.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Poor vision and hearing loss can increase the risk of falls.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3" name="Picture 2">
            <a:extLst>
              <a:ext uri="{FF2B5EF4-FFF2-40B4-BE49-F238E27FC236}">
                <a16:creationId xmlns:a16="http://schemas.microsoft.com/office/drawing/2014/main" id="{0FE35428-0DAB-59C7-4B10-9CBA5B64A0C7}"/>
              </a:ext>
            </a:extLst>
          </p:cNvPr>
          <p:cNvPicPr>
            <a:picLocks noChangeAspect="1"/>
          </p:cNvPicPr>
          <p:nvPr/>
        </p:nvPicPr>
        <p:blipFill>
          <a:blip r:embed="rId3"/>
          <a:stretch>
            <a:fillRect/>
          </a:stretch>
        </p:blipFill>
        <p:spPr>
          <a:xfrm>
            <a:off x="7932015" y="1999239"/>
            <a:ext cx="3993252" cy="2859521"/>
          </a:xfrm>
          <a:prstGeom prst="rect">
            <a:avLst/>
          </a:prstGeom>
        </p:spPr>
      </p:pic>
    </p:spTree>
    <p:extLst>
      <p:ext uri="{BB962C8B-B14F-4D97-AF65-F5344CB8AC3E}">
        <p14:creationId xmlns:p14="http://schemas.microsoft.com/office/powerpoint/2010/main" val="32268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432804"/>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Get your vision and hearing checked annually</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Get an eye exam every year</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Have a dilated eye exam once a year to update your glasses and to detect eye diseases, like cataracts and glaucoma. Early detection can help protect vision and prevent vision loss and falls.</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B6480F57-B6C5-4E89-9482-5A4A0F8E3C9F}"/>
              </a:ext>
            </a:extLst>
          </p:cNvPr>
          <p:cNvPicPr>
            <a:picLocks noChangeAspect="1"/>
          </p:cNvPicPr>
          <p:nvPr/>
        </p:nvPicPr>
        <p:blipFill>
          <a:blip r:embed="rId3"/>
          <a:stretch>
            <a:fillRect/>
          </a:stretch>
        </p:blipFill>
        <p:spPr>
          <a:xfrm>
            <a:off x="8064634" y="354364"/>
            <a:ext cx="3582379" cy="2565300"/>
          </a:xfrm>
          <a:prstGeom prst="rect">
            <a:avLst/>
          </a:prstGeom>
        </p:spPr>
      </p:pic>
    </p:spTree>
    <p:extLst>
      <p:ext uri="{BB962C8B-B14F-4D97-AF65-F5344CB8AC3E}">
        <p14:creationId xmlns:p14="http://schemas.microsoft.com/office/powerpoint/2010/main" val="35904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447919"/>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Get your vision and hearing checked annually</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Wear glasses properly</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Use prescribed glasses and avoid wearing sunglasses inside.</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B6480F57-B6C5-4E89-9482-5A4A0F8E3C9F}"/>
              </a:ext>
            </a:extLst>
          </p:cNvPr>
          <p:cNvPicPr>
            <a:picLocks noChangeAspect="1"/>
          </p:cNvPicPr>
          <p:nvPr/>
        </p:nvPicPr>
        <p:blipFill>
          <a:blip r:embed="rId3"/>
          <a:stretch>
            <a:fillRect/>
          </a:stretch>
        </p:blipFill>
        <p:spPr>
          <a:xfrm>
            <a:off x="8064634" y="354364"/>
            <a:ext cx="3582379" cy="2565300"/>
          </a:xfrm>
          <a:prstGeom prst="rect">
            <a:avLst/>
          </a:prstGeom>
        </p:spPr>
      </p:pic>
    </p:spTree>
    <p:extLst>
      <p:ext uri="{BB962C8B-B14F-4D97-AF65-F5344CB8AC3E}">
        <p14:creationId xmlns:p14="http://schemas.microsoft.com/office/powerpoint/2010/main" val="363663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8417689"/>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Get your vision and hearing checked annually</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Be safe while wearing bifocals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Bifocals can make your vision blurry when navigating steps, curbs or edges, especially outside. If you wear bifocals, tuck your chin in when stepping over curbs and on stairs to look through the distance portion of your glasses, which provides a clearer view.</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B6480F57-B6C5-4E89-9482-5A4A0F8E3C9F}"/>
              </a:ext>
            </a:extLst>
          </p:cNvPr>
          <p:cNvPicPr>
            <a:picLocks noChangeAspect="1"/>
          </p:cNvPicPr>
          <p:nvPr/>
        </p:nvPicPr>
        <p:blipFill>
          <a:blip r:embed="rId3"/>
          <a:stretch>
            <a:fillRect/>
          </a:stretch>
        </p:blipFill>
        <p:spPr>
          <a:xfrm>
            <a:off x="8064634" y="354364"/>
            <a:ext cx="3582379" cy="2565300"/>
          </a:xfrm>
          <a:prstGeom prst="rect">
            <a:avLst/>
          </a:prstGeom>
        </p:spPr>
      </p:pic>
    </p:spTree>
    <p:extLst>
      <p:ext uri="{BB962C8B-B14F-4D97-AF65-F5344CB8AC3E}">
        <p14:creationId xmlns:p14="http://schemas.microsoft.com/office/powerpoint/2010/main" val="122322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A4FF7E-D071-4532-93EB-5842D4B8C9A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2417"/>
          <a:stretch/>
        </p:blipFill>
        <p:spPr>
          <a:xfrm>
            <a:off x="550506" y="1057470"/>
            <a:ext cx="11641494" cy="5828206"/>
          </a:xfrm>
          <a:prstGeom prst="rect">
            <a:avLst/>
          </a:prstGeom>
        </p:spPr>
      </p:pic>
      <p:sp>
        <p:nvSpPr>
          <p:cNvPr id="2" name="Title 1">
            <a:extLst>
              <a:ext uri="{FF2B5EF4-FFF2-40B4-BE49-F238E27FC236}">
                <a16:creationId xmlns:a16="http://schemas.microsoft.com/office/drawing/2014/main" id="{5C17F839-3B7A-406C-8509-F888B0E6365E}"/>
              </a:ext>
            </a:extLst>
          </p:cNvPr>
          <p:cNvSpPr>
            <a:spLocks noGrp="1"/>
          </p:cNvSpPr>
          <p:nvPr>
            <p:ph type="title"/>
          </p:nvPr>
        </p:nvSpPr>
        <p:spPr/>
        <p:txBody>
          <a:bodyPr/>
          <a:lstStyle/>
          <a:p>
            <a:r>
              <a:rPr lang="en-US" b="1" dirty="0"/>
              <a:t>About </a:t>
            </a:r>
            <a:r>
              <a:rPr lang="en-US" b="1" dirty="0">
                <a:highlight>
                  <a:srgbClr val="FFFF00"/>
                </a:highlight>
              </a:rPr>
              <a:t>Organization</a:t>
            </a:r>
            <a:r>
              <a:rPr lang="en-US" b="1" dirty="0"/>
              <a:t>…</a:t>
            </a:r>
          </a:p>
        </p:txBody>
      </p:sp>
      <p:grpSp>
        <p:nvGrpSpPr>
          <p:cNvPr id="7" name="Group 6">
            <a:extLst>
              <a:ext uri="{FF2B5EF4-FFF2-40B4-BE49-F238E27FC236}">
                <a16:creationId xmlns:a16="http://schemas.microsoft.com/office/drawing/2014/main" id="{E31495EF-29A9-46C0-B7BF-1CF3E6C1378F}"/>
              </a:ext>
            </a:extLst>
          </p:cNvPr>
          <p:cNvGrpSpPr/>
          <p:nvPr/>
        </p:nvGrpSpPr>
        <p:grpSpPr>
          <a:xfrm>
            <a:off x="2600325" y="1690688"/>
            <a:ext cx="6991350" cy="1325564"/>
            <a:chOff x="0" y="106570"/>
            <a:chExt cx="6991350" cy="2048523"/>
          </a:xfrm>
        </p:grpSpPr>
        <p:sp>
          <p:nvSpPr>
            <p:cNvPr id="11" name="Rectangle: Rounded Corners 10">
              <a:extLst>
                <a:ext uri="{FF2B5EF4-FFF2-40B4-BE49-F238E27FC236}">
                  <a16:creationId xmlns:a16="http://schemas.microsoft.com/office/drawing/2014/main" id="{D126F360-9352-4C4B-AD07-B63EB09A5A0F}"/>
                </a:ext>
              </a:extLst>
            </p:cNvPr>
            <p:cNvSpPr/>
            <p:nvPr/>
          </p:nvSpPr>
          <p:spPr>
            <a:xfrm>
              <a:off x="0" y="106570"/>
              <a:ext cx="6991350" cy="2048523"/>
            </a:xfrm>
            <a:prstGeom prst="roundRect">
              <a:avLst/>
            </a:prstGeom>
            <a:solidFill>
              <a:srgbClr val="85BD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EA94FDEE-9E5C-481D-A24F-987C02680C5B}"/>
                </a:ext>
              </a:extLst>
            </p:cNvPr>
            <p:cNvSpPr txBox="1"/>
            <p:nvPr/>
          </p:nvSpPr>
          <p:spPr>
            <a:xfrm>
              <a:off x="100001" y="206571"/>
              <a:ext cx="6791348" cy="1848521"/>
            </a:xfrm>
            <a:prstGeom prst="rect">
              <a:avLst/>
            </a:prstGeom>
            <a:solidFill>
              <a:srgbClr val="85BD3A"/>
            </a:soli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Text</a:t>
              </a:r>
            </a:p>
          </p:txBody>
        </p:sp>
      </p:grpSp>
      <p:grpSp>
        <p:nvGrpSpPr>
          <p:cNvPr id="8" name="Group 7">
            <a:extLst>
              <a:ext uri="{FF2B5EF4-FFF2-40B4-BE49-F238E27FC236}">
                <a16:creationId xmlns:a16="http://schemas.microsoft.com/office/drawing/2014/main" id="{3B52A253-3E7A-44C2-92A4-08EC62437D55}"/>
              </a:ext>
            </a:extLst>
          </p:cNvPr>
          <p:cNvGrpSpPr/>
          <p:nvPr/>
        </p:nvGrpSpPr>
        <p:grpSpPr>
          <a:xfrm>
            <a:off x="2600325" y="3133674"/>
            <a:ext cx="6991350" cy="3134837"/>
            <a:chOff x="0" y="2217429"/>
            <a:chExt cx="6991350" cy="2048523"/>
          </a:xfrm>
          <a:solidFill>
            <a:srgbClr val="85BD3A"/>
          </a:solidFill>
        </p:grpSpPr>
        <p:sp>
          <p:nvSpPr>
            <p:cNvPr id="9" name="Rectangle: Rounded Corners 8">
              <a:extLst>
                <a:ext uri="{FF2B5EF4-FFF2-40B4-BE49-F238E27FC236}">
                  <a16:creationId xmlns:a16="http://schemas.microsoft.com/office/drawing/2014/main" id="{9EB473C5-A067-444C-A9C4-E590E741EE4E}"/>
                </a:ext>
              </a:extLst>
            </p:cNvPr>
            <p:cNvSpPr/>
            <p:nvPr/>
          </p:nvSpPr>
          <p:spPr>
            <a:xfrm>
              <a:off x="0" y="2217429"/>
              <a:ext cx="6991350" cy="204852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6">
              <a:extLst>
                <a:ext uri="{FF2B5EF4-FFF2-40B4-BE49-F238E27FC236}">
                  <a16:creationId xmlns:a16="http://schemas.microsoft.com/office/drawing/2014/main" id="{640C239C-7F4A-4D66-A576-E67443BF9C87}"/>
                </a:ext>
              </a:extLst>
            </p:cNvPr>
            <p:cNvSpPr txBox="1"/>
            <p:nvPr/>
          </p:nvSpPr>
          <p:spPr>
            <a:xfrm>
              <a:off x="100001" y="2317430"/>
              <a:ext cx="6791348" cy="18485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Mission/Vision/etc.,</a:t>
              </a:r>
            </a:p>
          </p:txBody>
        </p:sp>
      </p:grpSp>
    </p:spTree>
    <p:extLst>
      <p:ext uri="{BB962C8B-B14F-4D97-AF65-F5344CB8AC3E}">
        <p14:creationId xmlns:p14="http://schemas.microsoft.com/office/powerpoint/2010/main" val="95480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8417689"/>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Get your vision and hearing checked annually</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Check for hearing changes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Get a hearing test once a year and receive treatment if any hearing loss is identified. Hearing tests are available online and hearing aids for mild to moderate hearing loss are sold over-the-counter in retail stores and pharmacies.</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B6480F57-B6C5-4E89-9482-5A4A0F8E3C9F}"/>
              </a:ext>
            </a:extLst>
          </p:cNvPr>
          <p:cNvPicPr>
            <a:picLocks noChangeAspect="1"/>
          </p:cNvPicPr>
          <p:nvPr/>
        </p:nvPicPr>
        <p:blipFill>
          <a:blip r:embed="rId3"/>
          <a:stretch>
            <a:fillRect/>
          </a:stretch>
        </p:blipFill>
        <p:spPr>
          <a:xfrm>
            <a:off x="8064634" y="354364"/>
            <a:ext cx="3582379" cy="2565300"/>
          </a:xfrm>
          <a:prstGeom prst="rect">
            <a:avLst/>
          </a:prstGeom>
        </p:spPr>
      </p:pic>
    </p:spTree>
    <p:extLst>
      <p:ext uri="{BB962C8B-B14F-4D97-AF65-F5344CB8AC3E}">
        <p14:creationId xmlns:p14="http://schemas.microsoft.com/office/powerpoint/2010/main" val="118400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940361"/>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Get your vision and hearing checked annually</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Light it up!</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Add a nightlight to the bedroom, bathroom and hallway to help you navigate in the dark and find the light switch.</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B6480F57-B6C5-4E89-9482-5A4A0F8E3C9F}"/>
              </a:ext>
            </a:extLst>
          </p:cNvPr>
          <p:cNvPicPr>
            <a:picLocks noChangeAspect="1"/>
          </p:cNvPicPr>
          <p:nvPr/>
        </p:nvPicPr>
        <p:blipFill>
          <a:blip r:embed="rId3"/>
          <a:stretch>
            <a:fillRect/>
          </a:stretch>
        </p:blipFill>
        <p:spPr>
          <a:xfrm>
            <a:off x="8064634" y="354364"/>
            <a:ext cx="3582379" cy="2565300"/>
          </a:xfrm>
          <a:prstGeom prst="rect">
            <a:avLst/>
          </a:prstGeom>
        </p:spPr>
      </p:pic>
    </p:spTree>
    <p:extLst>
      <p:ext uri="{BB962C8B-B14F-4D97-AF65-F5344CB8AC3E}">
        <p14:creationId xmlns:p14="http://schemas.microsoft.com/office/powerpoint/2010/main" val="14411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609002" y="315420"/>
            <a:ext cx="10768384" cy="2400657"/>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Home Safety</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i="1" dirty="0">
                <a:solidFill>
                  <a:srgbClr val="000000"/>
                </a:solidFill>
                <a:latin typeface="Open Sans" panose="020B0606030504020204" pitchFamily="34" charset="0"/>
              </a:rPr>
              <a:t>Make your home safer</a:t>
            </a:r>
            <a:endParaRPr lang="en-US" sz="3200" b="0" i="1" dirty="0">
              <a:solidFill>
                <a:srgbClr val="000000"/>
              </a:solidFill>
              <a:effectLst/>
              <a:latin typeface="Open Sans" panose="020B0606030504020204" pitchFamily="34" charset="0"/>
            </a:endParaRPr>
          </a:p>
          <a:p>
            <a:endParaRPr lang="en-US" sz="1800" dirty="0"/>
          </a:p>
        </p:txBody>
      </p:sp>
      <p:pic>
        <p:nvPicPr>
          <p:cNvPr id="3" name="Picture 2">
            <a:extLst>
              <a:ext uri="{FF2B5EF4-FFF2-40B4-BE49-F238E27FC236}">
                <a16:creationId xmlns:a16="http://schemas.microsoft.com/office/drawing/2014/main" id="{6E0211AB-8BE8-ABDE-746B-0BD6F9395310}"/>
              </a:ext>
            </a:extLst>
          </p:cNvPr>
          <p:cNvPicPr>
            <a:picLocks noChangeAspect="1"/>
          </p:cNvPicPr>
          <p:nvPr/>
        </p:nvPicPr>
        <p:blipFill>
          <a:blip r:embed="rId3"/>
          <a:stretch>
            <a:fillRect/>
          </a:stretch>
        </p:blipFill>
        <p:spPr>
          <a:xfrm>
            <a:off x="3980585" y="2716077"/>
            <a:ext cx="4230830" cy="3544151"/>
          </a:xfrm>
          <a:prstGeom prst="rect">
            <a:avLst/>
          </a:prstGeom>
        </p:spPr>
      </p:pic>
    </p:spTree>
    <p:extLst>
      <p:ext uri="{BB962C8B-B14F-4D97-AF65-F5344CB8AC3E}">
        <p14:creationId xmlns:p14="http://schemas.microsoft.com/office/powerpoint/2010/main" val="325333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58226" y="1394966"/>
            <a:ext cx="7494148" cy="6078587"/>
          </a:xfrm>
          <a:prstGeom prst="rect">
            <a:avLst/>
          </a:prstGeom>
          <a:noFill/>
        </p:spPr>
        <p:txBody>
          <a:bodyPr wrap="square" rtlCol="0">
            <a:spAutoFit/>
          </a:bodyPr>
          <a:lstStyle/>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b="1" dirty="0">
                <a:effectLst/>
                <a:latin typeface="Calibri" panose="020F0502020204030204" pitchFamily="34" charset="0"/>
                <a:ea typeface="Calibri" panose="020F0502020204030204" pitchFamily="34" charset="0"/>
                <a:cs typeface="Times New Roman" panose="02020603050405020304" pitchFamily="18" charset="0"/>
              </a:rPr>
              <a:t>Thousands of older adults fall at home each year due to common household hazards. </a:t>
            </a:r>
            <a:r>
              <a:rPr lang="en-US" sz="4000" dirty="0">
                <a:effectLst/>
                <a:latin typeface="Calibri" panose="020F0502020204030204" pitchFamily="34" charset="0"/>
                <a:ea typeface="Calibri" panose="020F0502020204030204" pitchFamily="34" charset="0"/>
                <a:cs typeface="Times New Roman" panose="02020603050405020304" pitchFamily="18" charset="0"/>
              </a:rPr>
              <a:t>Make sure your home is safe and help prevent falls by following a few easy tips.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a:extLst>
              <a:ext uri="{FF2B5EF4-FFF2-40B4-BE49-F238E27FC236}">
                <a16:creationId xmlns:a16="http://schemas.microsoft.com/office/drawing/2014/main" id="{5CFC4DE9-E3AA-BFE7-0948-40332961765F}"/>
              </a:ext>
            </a:extLst>
          </p:cNvPr>
          <p:cNvPicPr>
            <a:picLocks noChangeAspect="1"/>
          </p:cNvPicPr>
          <p:nvPr/>
        </p:nvPicPr>
        <p:blipFill>
          <a:blip r:embed="rId3"/>
          <a:stretch>
            <a:fillRect/>
          </a:stretch>
        </p:blipFill>
        <p:spPr>
          <a:xfrm>
            <a:off x="7933229" y="1879033"/>
            <a:ext cx="3700545" cy="3099933"/>
          </a:xfrm>
          <a:prstGeom prst="rect">
            <a:avLst/>
          </a:prstGeom>
        </p:spPr>
      </p:pic>
    </p:spTree>
    <p:extLst>
      <p:ext uri="{BB962C8B-B14F-4D97-AF65-F5344CB8AC3E}">
        <p14:creationId xmlns:p14="http://schemas.microsoft.com/office/powerpoint/2010/main" val="20659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201698"/>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Keep your home safe</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Clear the way</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Remove tripping hazards like throw rugs, cords, or clutter on the floor. Move furniture to create a path for safe movement.</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3" name="Picture 2">
            <a:extLst>
              <a:ext uri="{FF2B5EF4-FFF2-40B4-BE49-F238E27FC236}">
                <a16:creationId xmlns:a16="http://schemas.microsoft.com/office/drawing/2014/main" id="{B0AAD821-8659-4CDC-40F1-841D7728CEA0}"/>
              </a:ext>
            </a:extLst>
          </p:cNvPr>
          <p:cNvPicPr>
            <a:picLocks noChangeAspect="1"/>
          </p:cNvPicPr>
          <p:nvPr/>
        </p:nvPicPr>
        <p:blipFill>
          <a:blip r:embed="rId3"/>
          <a:stretch>
            <a:fillRect/>
          </a:stretch>
        </p:blipFill>
        <p:spPr>
          <a:xfrm>
            <a:off x="8903814" y="354363"/>
            <a:ext cx="2743200" cy="2297969"/>
          </a:xfrm>
          <a:prstGeom prst="rect">
            <a:avLst/>
          </a:prstGeom>
        </p:spPr>
      </p:pic>
    </p:spTree>
    <p:extLst>
      <p:ext uri="{BB962C8B-B14F-4D97-AF65-F5344CB8AC3E}">
        <p14:creationId xmlns:p14="http://schemas.microsoft.com/office/powerpoint/2010/main" val="213323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201698"/>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Keep your home safe</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Light it up</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Replace lightbulbs with bright, non-glare bulbs to help you see around the house.</a:t>
            </a:r>
          </a:p>
          <a:p>
            <a:endParaRPr lang="en-US" sz="3200" dirty="0">
              <a:solidFill>
                <a:srgbClr val="000000"/>
              </a:solidFill>
              <a:latin typeface="Calibri" panose="020F0502020204030204" pitchFamily="34" charset="0"/>
              <a:cs typeface="Times New Roman" panose="02020603050405020304" pitchFamily="18" charset="0"/>
            </a:endParaRPr>
          </a:p>
          <a:p>
            <a:r>
              <a:rPr lang="en-US" sz="3200" dirty="0">
                <a:solidFill>
                  <a:srgbClr val="000000"/>
                </a:solidFill>
                <a:latin typeface="Calibri" panose="020F0502020204030204" pitchFamily="34" charset="0"/>
                <a:cs typeface="Times New Roman" panose="02020603050405020304" pitchFamily="18" charset="0"/>
              </a:rPr>
              <a:t>Add extra lights in dimly lit places. </a:t>
            </a:r>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3" name="Picture 2">
            <a:extLst>
              <a:ext uri="{FF2B5EF4-FFF2-40B4-BE49-F238E27FC236}">
                <a16:creationId xmlns:a16="http://schemas.microsoft.com/office/drawing/2014/main" id="{B0AAD821-8659-4CDC-40F1-841D7728CEA0}"/>
              </a:ext>
            </a:extLst>
          </p:cNvPr>
          <p:cNvPicPr>
            <a:picLocks noChangeAspect="1"/>
          </p:cNvPicPr>
          <p:nvPr/>
        </p:nvPicPr>
        <p:blipFill>
          <a:blip r:embed="rId3"/>
          <a:stretch>
            <a:fillRect/>
          </a:stretch>
        </p:blipFill>
        <p:spPr>
          <a:xfrm>
            <a:off x="8903814" y="354363"/>
            <a:ext cx="2743200" cy="2297969"/>
          </a:xfrm>
          <a:prstGeom prst="rect">
            <a:avLst/>
          </a:prstGeom>
        </p:spPr>
      </p:pic>
    </p:spTree>
    <p:extLst>
      <p:ext uri="{BB962C8B-B14F-4D97-AF65-F5344CB8AC3E}">
        <p14:creationId xmlns:p14="http://schemas.microsoft.com/office/powerpoint/2010/main" val="10858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201698"/>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Keep your home safe</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Have a seat</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Place a chair in your bedroom and entryway so you can sit while getting dressed or putting shoes on.</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3" name="Picture 2">
            <a:extLst>
              <a:ext uri="{FF2B5EF4-FFF2-40B4-BE49-F238E27FC236}">
                <a16:creationId xmlns:a16="http://schemas.microsoft.com/office/drawing/2014/main" id="{B0AAD821-8659-4CDC-40F1-841D7728CEA0}"/>
              </a:ext>
            </a:extLst>
          </p:cNvPr>
          <p:cNvPicPr>
            <a:picLocks noChangeAspect="1"/>
          </p:cNvPicPr>
          <p:nvPr/>
        </p:nvPicPr>
        <p:blipFill>
          <a:blip r:embed="rId3"/>
          <a:stretch>
            <a:fillRect/>
          </a:stretch>
        </p:blipFill>
        <p:spPr>
          <a:xfrm>
            <a:off x="8903814" y="354363"/>
            <a:ext cx="2743200" cy="2297969"/>
          </a:xfrm>
          <a:prstGeom prst="rect">
            <a:avLst/>
          </a:prstGeom>
        </p:spPr>
      </p:pic>
    </p:spTree>
    <p:extLst>
      <p:ext uri="{BB962C8B-B14F-4D97-AF65-F5344CB8AC3E}">
        <p14:creationId xmlns:p14="http://schemas.microsoft.com/office/powerpoint/2010/main" val="302835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694140"/>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Keep your home safe</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Secure some support</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Upgrade your bathroom: use a shower chair, add grab bars in the </a:t>
            </a:r>
            <a:r>
              <a:rPr lang="en-US" sz="3200" dirty="0">
                <a:latin typeface="Calibri" panose="020F0502020204030204" pitchFamily="34" charset="0"/>
                <a:ea typeface="Calibri" panose="020F0502020204030204" pitchFamily="34" charset="0"/>
                <a:cs typeface="Times New Roman" panose="02020603050405020304" pitchFamily="18" charset="0"/>
              </a:rPr>
              <a:t>bath/shower and by the toilet and use an adjustable-height handheld showerhead to make bathing easier.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3" name="Picture 2">
            <a:extLst>
              <a:ext uri="{FF2B5EF4-FFF2-40B4-BE49-F238E27FC236}">
                <a16:creationId xmlns:a16="http://schemas.microsoft.com/office/drawing/2014/main" id="{B0AAD821-8659-4CDC-40F1-841D7728CEA0}"/>
              </a:ext>
            </a:extLst>
          </p:cNvPr>
          <p:cNvPicPr>
            <a:picLocks noChangeAspect="1"/>
          </p:cNvPicPr>
          <p:nvPr/>
        </p:nvPicPr>
        <p:blipFill>
          <a:blip r:embed="rId3"/>
          <a:stretch>
            <a:fillRect/>
          </a:stretch>
        </p:blipFill>
        <p:spPr>
          <a:xfrm>
            <a:off x="8903814" y="354363"/>
            <a:ext cx="2743200" cy="2297969"/>
          </a:xfrm>
          <a:prstGeom prst="rect">
            <a:avLst/>
          </a:prstGeom>
        </p:spPr>
      </p:pic>
    </p:spTree>
    <p:extLst>
      <p:ext uri="{BB962C8B-B14F-4D97-AF65-F5344CB8AC3E}">
        <p14:creationId xmlns:p14="http://schemas.microsoft.com/office/powerpoint/2010/main" val="15418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694140"/>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Keep your home safe</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Store for success</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Keep frequently used items between waist and shoulder height, making them easier to access without the need for a stepstool or unsafe reaching.</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3" name="Picture 2">
            <a:extLst>
              <a:ext uri="{FF2B5EF4-FFF2-40B4-BE49-F238E27FC236}">
                <a16:creationId xmlns:a16="http://schemas.microsoft.com/office/drawing/2014/main" id="{B0AAD821-8659-4CDC-40F1-841D7728CEA0}"/>
              </a:ext>
            </a:extLst>
          </p:cNvPr>
          <p:cNvPicPr>
            <a:picLocks noChangeAspect="1"/>
          </p:cNvPicPr>
          <p:nvPr/>
        </p:nvPicPr>
        <p:blipFill>
          <a:blip r:embed="rId3"/>
          <a:stretch>
            <a:fillRect/>
          </a:stretch>
        </p:blipFill>
        <p:spPr>
          <a:xfrm>
            <a:off x="8903814" y="354363"/>
            <a:ext cx="2743200" cy="2297969"/>
          </a:xfrm>
          <a:prstGeom prst="rect">
            <a:avLst/>
          </a:prstGeom>
        </p:spPr>
      </p:pic>
    </p:spTree>
    <p:extLst>
      <p:ext uri="{BB962C8B-B14F-4D97-AF65-F5344CB8AC3E}">
        <p14:creationId xmlns:p14="http://schemas.microsoft.com/office/powerpoint/2010/main" val="287798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495881" y="315420"/>
            <a:ext cx="7111716" cy="2893100"/>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Talk About It</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i="1" dirty="0">
                <a:solidFill>
                  <a:srgbClr val="000000"/>
                </a:solidFill>
                <a:latin typeface="Open Sans" panose="020B0606030504020204" pitchFamily="34" charset="0"/>
              </a:rPr>
              <a:t>Talk to your loved ones about preventing falls</a:t>
            </a:r>
            <a:endParaRPr lang="en-US" sz="3200" b="0" i="1" dirty="0">
              <a:solidFill>
                <a:srgbClr val="000000"/>
              </a:solidFill>
              <a:effectLst/>
              <a:latin typeface="Open Sans" panose="020B0606030504020204" pitchFamily="34" charset="0"/>
            </a:endParaRPr>
          </a:p>
          <a:p>
            <a:endParaRPr lang="en-US" sz="1800" dirty="0"/>
          </a:p>
        </p:txBody>
      </p:sp>
      <p:pic>
        <p:nvPicPr>
          <p:cNvPr id="5" name="Picture 4">
            <a:extLst>
              <a:ext uri="{FF2B5EF4-FFF2-40B4-BE49-F238E27FC236}">
                <a16:creationId xmlns:a16="http://schemas.microsoft.com/office/drawing/2014/main" id="{CC5A16C1-DC13-BE0F-53A1-186E1EBED2E0}"/>
              </a:ext>
            </a:extLst>
          </p:cNvPr>
          <p:cNvPicPr>
            <a:picLocks noChangeAspect="1"/>
          </p:cNvPicPr>
          <p:nvPr/>
        </p:nvPicPr>
        <p:blipFill>
          <a:blip r:embed="rId3"/>
          <a:stretch>
            <a:fillRect/>
          </a:stretch>
        </p:blipFill>
        <p:spPr>
          <a:xfrm>
            <a:off x="7475621" y="796581"/>
            <a:ext cx="3520745" cy="4823878"/>
          </a:xfrm>
          <a:prstGeom prst="rect">
            <a:avLst/>
          </a:prstGeom>
        </p:spPr>
      </p:pic>
    </p:spTree>
    <p:extLst>
      <p:ext uri="{BB962C8B-B14F-4D97-AF65-F5344CB8AC3E}">
        <p14:creationId xmlns:p14="http://schemas.microsoft.com/office/powerpoint/2010/main" val="56139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67106" y="974865"/>
            <a:ext cx="8246694" cy="3631763"/>
          </a:xfrm>
          <a:prstGeom prst="rect">
            <a:avLst/>
          </a:prstGeom>
          <a:noFill/>
        </p:spPr>
        <p:txBody>
          <a:bodyPr wrap="square" rtlCol="0">
            <a:spAutoFit/>
          </a:bodyPr>
          <a:lstStyle/>
          <a:p>
            <a:r>
              <a:rPr lang="en-US" sz="8000" b="1" dirty="0">
                <a:latin typeface="Leelawadee" panose="020B0502040204020203" pitchFamily="34" charset="-34"/>
                <a:cs typeface="Leelawadee" panose="020B0502040204020203" pitchFamily="34" charset="-34"/>
              </a:rPr>
              <a:t>What causes someone to fall? </a:t>
            </a:r>
          </a:p>
          <a:p>
            <a:endParaRPr lang="en-US" sz="1000" dirty="0">
              <a:solidFill>
                <a:srgbClr val="000000"/>
              </a:solidFill>
              <a:latin typeface="Open Sans" panose="020B0606030504020204" pitchFamily="34" charset="0"/>
            </a:endParaRPr>
          </a:p>
          <a:p>
            <a:endParaRPr lang="en-US" sz="1000" dirty="0">
              <a:solidFill>
                <a:srgbClr val="000000"/>
              </a:solidFill>
              <a:latin typeface="Open Sans" panose="020B0606030504020204" pitchFamily="34" charset="0"/>
            </a:endParaRPr>
          </a:p>
          <a:p>
            <a:pPr algn="l"/>
            <a:r>
              <a:rPr lang="en-US" sz="3200" i="1" dirty="0">
                <a:solidFill>
                  <a:srgbClr val="000000"/>
                </a:solidFill>
                <a:latin typeface="Open Sans" panose="020B0606030504020204" pitchFamily="34" charset="0"/>
              </a:rPr>
              <a:t>Share your thoughts!</a:t>
            </a:r>
            <a:endParaRPr lang="en-US" sz="3200" b="0" i="1" dirty="0">
              <a:solidFill>
                <a:srgbClr val="000000"/>
              </a:solidFill>
              <a:effectLst/>
              <a:latin typeface="Open Sans" panose="020B0606030504020204" pitchFamily="34" charset="0"/>
            </a:endParaRPr>
          </a:p>
          <a:p>
            <a:endParaRPr lang="en-US" sz="1800" dirty="0"/>
          </a:p>
        </p:txBody>
      </p:sp>
      <p:pic>
        <p:nvPicPr>
          <p:cNvPr id="2" name="Picture 1" descr="A person and person shaking hands&#10;&#10;Description automatically generated with low confidence">
            <a:extLst>
              <a:ext uri="{FF2B5EF4-FFF2-40B4-BE49-F238E27FC236}">
                <a16:creationId xmlns:a16="http://schemas.microsoft.com/office/drawing/2014/main" id="{9E596DAF-0E5A-E5E1-9C83-5E45BE847F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89" t="17182" r="22491" b="-547"/>
          <a:stretch/>
        </p:blipFill>
        <p:spPr>
          <a:xfrm>
            <a:off x="8678172" y="991317"/>
            <a:ext cx="3513828" cy="4373785"/>
          </a:xfrm>
          <a:prstGeom prst="rect">
            <a:avLst/>
          </a:prstGeom>
        </p:spPr>
      </p:pic>
    </p:spTree>
    <p:extLst>
      <p:ext uri="{BB962C8B-B14F-4D97-AF65-F5344CB8AC3E}">
        <p14:creationId xmlns:p14="http://schemas.microsoft.com/office/powerpoint/2010/main" val="281133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58226" y="1394966"/>
            <a:ext cx="7494148" cy="6694140"/>
          </a:xfrm>
          <a:prstGeom prst="rect">
            <a:avLst/>
          </a:prstGeom>
          <a:noFill/>
        </p:spPr>
        <p:txBody>
          <a:bodyPr wrap="square" rtlCol="0">
            <a:spAutoFit/>
          </a:bodyPr>
          <a:lstStyle/>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effectLst/>
                <a:latin typeface="Calibri" panose="020F0502020204030204" pitchFamily="34" charset="0"/>
                <a:ea typeface="Calibri" panose="020F0502020204030204" pitchFamily="34" charset="0"/>
                <a:cs typeface="Times New Roman" panose="02020603050405020304" pitchFamily="18" charset="0"/>
              </a:rPr>
              <a:t>Family and friends can play an important role in keeping you falls free.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They support you for events in your life and can also help you be independent and safe from falls.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b="1"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5" name="Picture 4" descr="A person and person holding flowers&#10;&#10;Description automatically generated with low confidence">
            <a:extLst>
              <a:ext uri="{FF2B5EF4-FFF2-40B4-BE49-F238E27FC236}">
                <a16:creationId xmlns:a16="http://schemas.microsoft.com/office/drawing/2014/main" id="{D1372765-252A-1D3D-CCB6-AAE4ADA0F21E}"/>
              </a:ext>
            </a:extLst>
          </p:cNvPr>
          <p:cNvPicPr>
            <a:picLocks noChangeAspect="1"/>
          </p:cNvPicPr>
          <p:nvPr/>
        </p:nvPicPr>
        <p:blipFill>
          <a:blip r:embed="rId3"/>
          <a:stretch>
            <a:fillRect/>
          </a:stretch>
        </p:blipFill>
        <p:spPr>
          <a:xfrm>
            <a:off x="8430623" y="1426434"/>
            <a:ext cx="2923177" cy="4005132"/>
          </a:xfrm>
          <a:prstGeom prst="rect">
            <a:avLst/>
          </a:prstGeom>
        </p:spPr>
      </p:pic>
    </p:spTree>
    <p:extLst>
      <p:ext uri="{BB962C8B-B14F-4D97-AF65-F5344CB8AC3E}">
        <p14:creationId xmlns:p14="http://schemas.microsoft.com/office/powerpoint/2010/main" val="197439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694140"/>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loved ones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Start off small</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Have a one-on-one conversation with a trusted friend or family member about your concerns about falls. They might have ideas and solutions.</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descr="A person and person holding flowers&#10;&#10;Description automatically generated with low confidence">
            <a:extLst>
              <a:ext uri="{FF2B5EF4-FFF2-40B4-BE49-F238E27FC236}">
                <a16:creationId xmlns:a16="http://schemas.microsoft.com/office/drawing/2014/main" id="{060A36A0-474C-9A9E-B60A-122266CCB8F6}"/>
              </a:ext>
            </a:extLst>
          </p:cNvPr>
          <p:cNvPicPr>
            <a:picLocks noChangeAspect="1"/>
          </p:cNvPicPr>
          <p:nvPr/>
        </p:nvPicPr>
        <p:blipFill>
          <a:blip r:embed="rId3"/>
          <a:stretch>
            <a:fillRect/>
          </a:stretch>
        </p:blipFill>
        <p:spPr>
          <a:xfrm>
            <a:off x="9927353" y="354556"/>
            <a:ext cx="1997914" cy="2737401"/>
          </a:xfrm>
          <a:prstGeom prst="rect">
            <a:avLst/>
          </a:prstGeom>
        </p:spPr>
      </p:pic>
    </p:spTree>
    <p:extLst>
      <p:ext uri="{BB962C8B-B14F-4D97-AF65-F5344CB8AC3E}">
        <p14:creationId xmlns:p14="http://schemas.microsoft.com/office/powerpoint/2010/main" val="20640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694140"/>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loved ones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Ask for help and be specific</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The more information you share, the more your loved ones can help you. Ask them to hel</a:t>
            </a:r>
            <a:r>
              <a:rPr lang="en-US" sz="3200" dirty="0">
                <a:latin typeface="Calibri" panose="020F0502020204030204" pitchFamily="34" charset="0"/>
                <a:ea typeface="Calibri" panose="020F0502020204030204" pitchFamily="34" charset="0"/>
                <a:cs typeface="Times New Roman" panose="02020603050405020304" pitchFamily="18" charset="0"/>
              </a:rPr>
              <a:t>p you find information that would be most helpful to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descr="A person and person holding flowers&#10;&#10;Description automatically generated with low confidence">
            <a:extLst>
              <a:ext uri="{FF2B5EF4-FFF2-40B4-BE49-F238E27FC236}">
                <a16:creationId xmlns:a16="http://schemas.microsoft.com/office/drawing/2014/main" id="{060A36A0-474C-9A9E-B60A-122266CCB8F6}"/>
              </a:ext>
            </a:extLst>
          </p:cNvPr>
          <p:cNvPicPr>
            <a:picLocks noChangeAspect="1"/>
          </p:cNvPicPr>
          <p:nvPr/>
        </p:nvPicPr>
        <p:blipFill>
          <a:blip r:embed="rId3"/>
          <a:stretch>
            <a:fillRect/>
          </a:stretch>
        </p:blipFill>
        <p:spPr>
          <a:xfrm>
            <a:off x="9927353" y="354556"/>
            <a:ext cx="1997914" cy="2737401"/>
          </a:xfrm>
          <a:prstGeom prst="rect">
            <a:avLst/>
          </a:prstGeom>
        </p:spPr>
      </p:pic>
    </p:spTree>
    <p:extLst>
      <p:ext uri="{BB962C8B-B14F-4D97-AF65-F5344CB8AC3E}">
        <p14:creationId xmlns:p14="http://schemas.microsoft.com/office/powerpoint/2010/main" val="294440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694140"/>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loved ones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Involve them in your care</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Share with your loved ones any upcoming medical appointments, what medications you are taking, and any current problems or concerns you have.</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descr="A person and person holding flowers&#10;&#10;Description automatically generated with low confidence">
            <a:extLst>
              <a:ext uri="{FF2B5EF4-FFF2-40B4-BE49-F238E27FC236}">
                <a16:creationId xmlns:a16="http://schemas.microsoft.com/office/drawing/2014/main" id="{060A36A0-474C-9A9E-B60A-122266CCB8F6}"/>
              </a:ext>
            </a:extLst>
          </p:cNvPr>
          <p:cNvPicPr>
            <a:picLocks noChangeAspect="1"/>
          </p:cNvPicPr>
          <p:nvPr/>
        </p:nvPicPr>
        <p:blipFill>
          <a:blip r:embed="rId3"/>
          <a:stretch>
            <a:fillRect/>
          </a:stretch>
        </p:blipFill>
        <p:spPr>
          <a:xfrm>
            <a:off x="9927353" y="354556"/>
            <a:ext cx="1997914" cy="2737401"/>
          </a:xfrm>
          <a:prstGeom prst="rect">
            <a:avLst/>
          </a:prstGeom>
        </p:spPr>
      </p:pic>
    </p:spTree>
    <p:extLst>
      <p:ext uri="{BB962C8B-B14F-4D97-AF65-F5344CB8AC3E}">
        <p14:creationId xmlns:p14="http://schemas.microsoft.com/office/powerpoint/2010/main" val="106482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6201698"/>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loved ones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Keep talking</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One conversation is often not enough. Keep revisiting the topic with your loved ones and let them know if your needs change or grow.</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descr="A person and person holding flowers&#10;&#10;Description automatically generated with low confidence">
            <a:extLst>
              <a:ext uri="{FF2B5EF4-FFF2-40B4-BE49-F238E27FC236}">
                <a16:creationId xmlns:a16="http://schemas.microsoft.com/office/drawing/2014/main" id="{060A36A0-474C-9A9E-B60A-122266CCB8F6}"/>
              </a:ext>
            </a:extLst>
          </p:cNvPr>
          <p:cNvPicPr>
            <a:picLocks noChangeAspect="1"/>
          </p:cNvPicPr>
          <p:nvPr/>
        </p:nvPicPr>
        <p:blipFill>
          <a:blip r:embed="rId3"/>
          <a:stretch>
            <a:fillRect/>
          </a:stretch>
        </p:blipFill>
        <p:spPr>
          <a:xfrm>
            <a:off x="9927353" y="354556"/>
            <a:ext cx="1997914" cy="2737401"/>
          </a:xfrm>
          <a:prstGeom prst="rect">
            <a:avLst/>
          </a:prstGeom>
        </p:spPr>
      </p:pic>
    </p:spTree>
    <p:extLst>
      <p:ext uri="{BB962C8B-B14F-4D97-AF65-F5344CB8AC3E}">
        <p14:creationId xmlns:p14="http://schemas.microsoft.com/office/powerpoint/2010/main" val="224965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7893161" cy="7186583"/>
          </a:xfrm>
          <a:prstGeom prst="rect">
            <a:avLst/>
          </a:prstGeom>
          <a:noFill/>
        </p:spPr>
        <p:txBody>
          <a:bodyPr wrap="square" rtlCol="0">
            <a:spAutoFit/>
          </a:bodyPr>
          <a:lstStyle/>
          <a:p>
            <a:r>
              <a:rPr lang="en-US" sz="4800" b="1" dirty="0">
                <a:latin typeface="Leelawadee" panose="020B0502040204020203" pitchFamily="34" charset="-34"/>
                <a:cs typeface="Leelawadee" panose="020B0502040204020203" pitchFamily="34" charset="-34"/>
              </a:rPr>
              <a:t>Talk to your loved ones</a:t>
            </a:r>
          </a:p>
          <a:p>
            <a:endParaRPr lang="en-US" sz="1100" b="1" dirty="0">
              <a:latin typeface="Leelawadee" panose="020B0502040204020203" pitchFamily="34" charset="-34"/>
              <a:cs typeface="Leelawadee" panose="020B0502040204020203" pitchFamily="34" charset="-34"/>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Be assertive!</a:t>
            </a: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Be clear and confident as to what you need. Ask your loved ones to help you with actions you are taking to prevent falls, such as adding grab bars in the bathroom or encouraging you to do balance and strength exercises.</a:t>
            </a:r>
          </a:p>
          <a:p>
            <a:pPr algn="l"/>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2" name="Picture 1" descr="A person and person holding flowers&#10;&#10;Description automatically generated with low confidence">
            <a:extLst>
              <a:ext uri="{FF2B5EF4-FFF2-40B4-BE49-F238E27FC236}">
                <a16:creationId xmlns:a16="http://schemas.microsoft.com/office/drawing/2014/main" id="{060A36A0-474C-9A9E-B60A-122266CCB8F6}"/>
              </a:ext>
            </a:extLst>
          </p:cNvPr>
          <p:cNvPicPr>
            <a:picLocks noChangeAspect="1"/>
          </p:cNvPicPr>
          <p:nvPr/>
        </p:nvPicPr>
        <p:blipFill>
          <a:blip r:embed="rId3"/>
          <a:stretch>
            <a:fillRect/>
          </a:stretch>
        </p:blipFill>
        <p:spPr>
          <a:xfrm>
            <a:off x="9927353" y="354556"/>
            <a:ext cx="1997914" cy="2737401"/>
          </a:xfrm>
          <a:prstGeom prst="rect">
            <a:avLst/>
          </a:prstGeom>
        </p:spPr>
      </p:pic>
    </p:spTree>
    <p:extLst>
      <p:ext uri="{BB962C8B-B14F-4D97-AF65-F5344CB8AC3E}">
        <p14:creationId xmlns:p14="http://schemas.microsoft.com/office/powerpoint/2010/main" val="38094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461351" y="315420"/>
            <a:ext cx="11561361" cy="2092881"/>
          </a:xfrm>
          <a:prstGeom prst="rect">
            <a:avLst/>
          </a:prstGeom>
          <a:noFill/>
        </p:spPr>
        <p:txBody>
          <a:bodyPr wrap="square" rtlCol="0">
            <a:spAutoFit/>
          </a:bodyPr>
          <a:lstStyle/>
          <a:p>
            <a:r>
              <a:rPr lang="en-US" sz="6000" b="1" dirty="0">
                <a:latin typeface="Leelawadee" panose="020B0502040204020203" pitchFamily="34" charset="-34"/>
                <a:cs typeface="Leelawadee" panose="020B0502040204020203" pitchFamily="34" charset="-34"/>
              </a:rPr>
              <a:t>Take an Evidence-Based Falls Prevention Program</a:t>
            </a:r>
          </a:p>
          <a:p>
            <a:endParaRPr lang="en-US" sz="1000" dirty="0">
              <a:solidFill>
                <a:srgbClr val="000000"/>
              </a:solidFill>
              <a:latin typeface="Open Sans" panose="020B0606030504020204" pitchFamily="34" charset="0"/>
            </a:endParaRPr>
          </a:p>
        </p:txBody>
      </p:sp>
      <p:pic>
        <p:nvPicPr>
          <p:cNvPr id="1026" name="Picture 2">
            <a:extLst>
              <a:ext uri="{FF2B5EF4-FFF2-40B4-BE49-F238E27FC236}">
                <a16:creationId xmlns:a16="http://schemas.microsoft.com/office/drawing/2014/main" id="{64B3BF08-A95A-43CC-CE3F-868DCAF61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261" y="2190882"/>
            <a:ext cx="4090630" cy="40906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A252F4-02BE-796B-5BC1-9EBFC56C5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032" y="2190882"/>
            <a:ext cx="4096311" cy="409062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6122C0C-5F60-DCF8-574A-A3629E88E2C9}"/>
              </a:ext>
            </a:extLst>
          </p:cNvPr>
          <p:cNvCxnSpPr>
            <a:cxnSpLocks/>
          </p:cNvCxnSpPr>
          <p:nvPr/>
        </p:nvCxnSpPr>
        <p:spPr>
          <a:xfrm>
            <a:off x="6096000" y="3053573"/>
            <a:ext cx="0" cy="2253923"/>
          </a:xfrm>
          <a:prstGeom prst="line">
            <a:avLst/>
          </a:prstGeom>
          <a:ln>
            <a:solidFill>
              <a:srgbClr val="85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2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D9D3248B-E82E-410A-68E1-F09631B27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932" y="467360"/>
            <a:ext cx="4473068" cy="4789910"/>
          </a:xfrm>
          <a:prstGeom prst="rect">
            <a:avLst/>
          </a:prstGeom>
        </p:spPr>
      </p:pic>
      <p:sp>
        <p:nvSpPr>
          <p:cNvPr id="6" name="TextBox 5">
            <a:extLst>
              <a:ext uri="{FF2B5EF4-FFF2-40B4-BE49-F238E27FC236}">
                <a16:creationId xmlns:a16="http://schemas.microsoft.com/office/drawing/2014/main" id="{04409E71-0B15-413A-AA43-95E2D9748992}"/>
              </a:ext>
            </a:extLst>
          </p:cNvPr>
          <p:cNvSpPr txBox="1"/>
          <p:nvPr/>
        </p:nvSpPr>
        <p:spPr>
          <a:xfrm>
            <a:off x="491206" y="573383"/>
            <a:ext cx="8905293" cy="4555093"/>
          </a:xfrm>
          <a:prstGeom prst="rect">
            <a:avLst/>
          </a:prstGeom>
          <a:noFill/>
        </p:spPr>
        <p:txBody>
          <a:bodyPr wrap="square" rtlCol="0">
            <a:spAutoFit/>
          </a:bodyPr>
          <a:lstStyle/>
          <a:p>
            <a:r>
              <a:rPr lang="en-US" sz="6000" b="1" dirty="0">
                <a:latin typeface="Leelawadee" panose="020B0502040204020203" pitchFamily="34" charset="-34"/>
                <a:cs typeface="Leelawadee" panose="020B0502040204020203" pitchFamily="34" charset="-34"/>
              </a:rPr>
              <a:t>Falls Free Wisconsin</a:t>
            </a:r>
          </a:p>
          <a:p>
            <a:endParaRPr lang="en-US" sz="2000" dirty="0">
              <a:latin typeface="Leelawadee" panose="020B0502040204020203" pitchFamily="34" charset="-34"/>
              <a:cs typeface="Leelawadee" panose="020B0502040204020203" pitchFamily="34" charset="-34"/>
            </a:endParaRPr>
          </a:p>
          <a:p>
            <a:r>
              <a:rPr lang="en-US" sz="4000" b="1" dirty="0">
                <a:latin typeface="Leelawadee" panose="020B0502040204020203" pitchFamily="34" charset="-34"/>
                <a:cs typeface="Leelawadee" panose="020B0502040204020203" pitchFamily="34" charset="-34"/>
              </a:rPr>
              <a:t>A Collaborative Approach to Reducing Falls in Wisconsin </a:t>
            </a:r>
          </a:p>
          <a:p>
            <a:endParaRPr lang="en-US" sz="1000" dirty="0">
              <a:latin typeface="Leelawadee" panose="020B0502040204020203" pitchFamily="34" charset="-34"/>
              <a:cs typeface="Leelawadee" panose="020B0502040204020203" pitchFamily="34" charset="-34"/>
            </a:endParaRPr>
          </a:p>
          <a:p>
            <a:r>
              <a:rPr lang="en-US" sz="2800" dirty="0">
                <a:latin typeface="Leelawadee" panose="020B0502040204020203" pitchFamily="34" charset="-34"/>
                <a:cs typeface="Leelawadee" panose="020B0502040204020203" pitchFamily="34" charset="-34"/>
              </a:rPr>
              <a:t>Saving lives. Preserving independence.</a:t>
            </a:r>
          </a:p>
          <a:p>
            <a:r>
              <a:rPr lang="en-US" sz="2800" dirty="0">
                <a:latin typeface="Leelawadee" panose="020B0502040204020203" pitchFamily="34" charset="-34"/>
                <a:cs typeface="Leelawadee" panose="020B0502040204020203" pitchFamily="34" charset="-34"/>
              </a:rPr>
              <a:t>Reducing costs. </a:t>
            </a:r>
            <a:endParaRPr lang="en-US" sz="2800" b="1" dirty="0">
              <a:latin typeface="Leelawadee" panose="020B0502040204020203" pitchFamily="34" charset="-34"/>
              <a:cs typeface="Leelawadee" panose="020B0502040204020203" pitchFamily="34" charset="-34"/>
            </a:endParaRPr>
          </a:p>
          <a:p>
            <a:endParaRPr lang="en-US" sz="2800" dirty="0">
              <a:latin typeface="Leelawadee" panose="020B0502040204020203" pitchFamily="34" charset="-34"/>
              <a:cs typeface="Leelawadee" panose="020B0502040204020203" pitchFamily="34" charset="-34"/>
            </a:endParaRPr>
          </a:p>
          <a:p>
            <a:pPr algn="l"/>
            <a:endParaRPr lang="en-US" sz="1800" b="0" i="0" u="none" strike="noStrike" baseline="0" dirty="0">
              <a:solidFill>
                <a:srgbClr val="000000"/>
              </a:solidFill>
              <a:latin typeface="Calibri" panose="020F0502020204030204" pitchFamily="34" charset="0"/>
            </a:endParaRPr>
          </a:p>
          <a:p>
            <a:endParaRPr lang="en-US" sz="1800" dirty="0"/>
          </a:p>
        </p:txBody>
      </p:sp>
    </p:spTree>
    <p:extLst>
      <p:ext uri="{BB962C8B-B14F-4D97-AF65-F5344CB8AC3E}">
        <p14:creationId xmlns:p14="http://schemas.microsoft.com/office/powerpoint/2010/main" val="307404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478747" y="428178"/>
            <a:ext cx="7843955" cy="7109639"/>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Making a Difference – </a:t>
            </a:r>
            <a:br>
              <a:rPr lang="en-US" sz="3600" b="1" dirty="0">
                <a:latin typeface="Leelawadee" panose="020B0502040204020203" pitchFamily="34" charset="-34"/>
                <a:cs typeface="Leelawadee" panose="020B0502040204020203" pitchFamily="34" charset="-34"/>
              </a:rPr>
            </a:br>
            <a:r>
              <a:rPr lang="en-US" sz="4400" b="1" dirty="0">
                <a:latin typeface="Leelawadee" panose="020B0502040204020203" pitchFamily="34" charset="-34"/>
                <a:cs typeface="Leelawadee" panose="020B0502040204020203" pitchFamily="34" charset="-34"/>
              </a:rPr>
              <a:t>Falls Free Wisconsin</a:t>
            </a:r>
            <a:br>
              <a:rPr lang="en-US" sz="3600" b="1" dirty="0">
                <a:latin typeface="Leelawadee" panose="020B0502040204020203" pitchFamily="34" charset="-34"/>
                <a:cs typeface="Leelawadee" panose="020B0502040204020203" pitchFamily="34" charset="-34"/>
              </a:rPr>
            </a:br>
            <a:br>
              <a:rPr lang="en-US" b="1" dirty="0">
                <a:latin typeface="Leelawadee" panose="020B0502040204020203" pitchFamily="34" charset="-34"/>
                <a:cs typeface="Leelawadee" panose="020B0502040204020203" pitchFamily="34" charset="-34"/>
              </a:rPr>
            </a:br>
            <a:r>
              <a:rPr lang="en-US" sz="2400" dirty="0">
                <a:latin typeface="Leelawadee" panose="020B0502040204020203" pitchFamily="34" charset="-34"/>
                <a:cs typeface="Leelawadee" panose="020B0502040204020203" pitchFamily="34" charset="-34"/>
              </a:rPr>
              <a:t>A positive, upbeat, you-can-do-it </a:t>
            </a:r>
            <a:br>
              <a:rPr lang="en-US" sz="2400" dirty="0">
                <a:latin typeface="Leelawadee" panose="020B0502040204020203" pitchFamily="34" charset="-34"/>
                <a:cs typeface="Leelawadee" panose="020B0502040204020203" pitchFamily="34" charset="-34"/>
              </a:rPr>
            </a:br>
            <a:r>
              <a:rPr lang="en-US" sz="2400" dirty="0">
                <a:latin typeface="Leelawadee" panose="020B0502040204020203" pitchFamily="34" charset="-34"/>
                <a:cs typeface="Leelawadee" panose="020B0502040204020203" pitchFamily="34" charset="-34"/>
              </a:rPr>
              <a:t>website to find falls prevention information, strategies, programs and motivation. </a:t>
            </a:r>
          </a:p>
          <a:p>
            <a:endParaRPr lang="en-US" sz="2400" dirty="0">
              <a:latin typeface="Leelawadee" panose="020B0502040204020203" pitchFamily="34" charset="-34"/>
              <a:cs typeface="Leelawadee" panose="020B0502040204020203" pitchFamily="34" charset="-34"/>
            </a:endParaRPr>
          </a:p>
          <a:p>
            <a:pPr marL="457200" indent="-457200">
              <a:buFont typeface="Arial" panose="020B0604020202020204" pitchFamily="34" charset="0"/>
              <a:buChar char="•"/>
            </a:pPr>
            <a:r>
              <a:rPr lang="en-US" sz="2400" b="1" dirty="0">
                <a:latin typeface="Leelawadee" panose="020B0502040204020203" pitchFamily="34" charset="-34"/>
                <a:cs typeface="Leelawadee" panose="020B0502040204020203" pitchFamily="34" charset="-34"/>
              </a:rPr>
              <a:t>Printable content </a:t>
            </a:r>
            <a:r>
              <a:rPr lang="en-US" sz="2400" dirty="0">
                <a:latin typeface="Leelawadee" panose="020B0502040204020203" pitchFamily="34" charset="-34"/>
                <a:cs typeface="Leelawadee" panose="020B0502040204020203" pitchFamily="34" charset="-34"/>
              </a:rPr>
              <a:t>addressing falls factors</a:t>
            </a:r>
          </a:p>
          <a:p>
            <a:pPr marL="457200" indent="-457200">
              <a:buFont typeface="Arial" panose="020B0604020202020204" pitchFamily="34" charset="0"/>
              <a:buChar char="•"/>
            </a:pPr>
            <a:r>
              <a:rPr lang="en-US" sz="2400" b="1" dirty="0">
                <a:latin typeface="Leelawadee" panose="020B0502040204020203" pitchFamily="34" charset="-34"/>
                <a:cs typeface="Leelawadee" panose="020B0502040204020203" pitchFamily="34" charset="-34"/>
              </a:rPr>
              <a:t>Planning tools </a:t>
            </a:r>
            <a:r>
              <a:rPr lang="en-US" sz="2400" dirty="0">
                <a:latin typeface="Leelawadee" panose="020B0502040204020203" pitchFamily="34" charset="-34"/>
                <a:cs typeface="Leelawadee" panose="020B0502040204020203" pitchFamily="34" charset="-34"/>
              </a:rPr>
              <a:t>for safety and mobility</a:t>
            </a:r>
          </a:p>
          <a:p>
            <a:pPr marL="457200" indent="-457200">
              <a:buFont typeface="Arial" panose="020B0604020202020204" pitchFamily="34" charset="0"/>
              <a:buChar char="•"/>
            </a:pPr>
            <a:r>
              <a:rPr lang="en-US" sz="2400" b="1" dirty="0">
                <a:latin typeface="Leelawadee" panose="020B0502040204020203" pitchFamily="34" charset="-34"/>
                <a:cs typeface="Leelawadee" panose="020B0502040204020203" pitchFamily="34" charset="-34"/>
              </a:rPr>
              <a:t>Virtual home safety walk-through </a:t>
            </a:r>
            <a:r>
              <a:rPr lang="en-US" sz="2400" dirty="0">
                <a:latin typeface="Leelawadee" panose="020B0502040204020203" pitchFamily="34" charset="-34"/>
                <a:cs typeface="Leelawadee" panose="020B0502040204020203" pitchFamily="34" charset="-34"/>
              </a:rPr>
              <a:t>to identify home hazards and how to eliminate them</a:t>
            </a:r>
          </a:p>
          <a:p>
            <a:pPr marL="457200" indent="-457200">
              <a:buFont typeface="Arial" panose="020B0604020202020204" pitchFamily="34" charset="0"/>
              <a:buChar char="•"/>
            </a:pPr>
            <a:r>
              <a:rPr lang="en-US" sz="2400" b="1" dirty="0">
                <a:latin typeface="Leelawadee" panose="020B0502040204020203" pitchFamily="34" charset="-34"/>
                <a:cs typeface="Leelawadee" panose="020B0502040204020203" pitchFamily="34" charset="-34"/>
              </a:rPr>
              <a:t>Interactive quizzes </a:t>
            </a:r>
            <a:r>
              <a:rPr lang="en-US" sz="2400" dirty="0">
                <a:latin typeface="Leelawadee" panose="020B0502040204020203" pitchFamily="34" charset="-34"/>
                <a:cs typeface="Leelawadee" panose="020B0502040204020203" pitchFamily="34" charset="-34"/>
              </a:rPr>
              <a:t>to teach falls prevention strategies</a:t>
            </a:r>
          </a:p>
          <a:p>
            <a:pPr marL="457200" indent="-457200">
              <a:buFont typeface="Arial" panose="020B0604020202020204" pitchFamily="34" charset="0"/>
              <a:buChar char="•"/>
            </a:pPr>
            <a:r>
              <a:rPr lang="en-US" sz="2400" b="1" dirty="0">
                <a:latin typeface="Leelawadee" panose="020B0502040204020203" pitchFamily="34" charset="-34"/>
                <a:cs typeface="Leelawadee" panose="020B0502040204020203" pitchFamily="34" charset="-34"/>
              </a:rPr>
              <a:t>Relatable stories </a:t>
            </a:r>
            <a:r>
              <a:rPr lang="en-US" sz="2400" dirty="0">
                <a:latin typeface="Leelawadee" panose="020B0502040204020203" pitchFamily="34" charset="-34"/>
                <a:cs typeface="Leelawadee" panose="020B0502040204020203" pitchFamily="34" charset="-34"/>
              </a:rPr>
              <a:t>both text and video</a:t>
            </a:r>
          </a:p>
          <a:p>
            <a:pPr marL="457200" indent="-457200">
              <a:buFont typeface="Arial" panose="020B0604020202020204" pitchFamily="34" charset="0"/>
              <a:buChar char="•"/>
            </a:pPr>
            <a:r>
              <a:rPr lang="en-US" sz="2400" b="1" dirty="0">
                <a:latin typeface="Leelawadee" panose="020B0502040204020203" pitchFamily="34" charset="-34"/>
                <a:cs typeface="Leelawadee" panose="020B0502040204020203" pitchFamily="34" charset="-34"/>
              </a:rPr>
              <a:t>Access </a:t>
            </a:r>
            <a:r>
              <a:rPr lang="en-US" sz="2400" dirty="0">
                <a:latin typeface="Leelawadee" panose="020B0502040204020203" pitchFamily="34" charset="-34"/>
                <a:cs typeface="Leelawadee" panose="020B0502040204020203" pitchFamily="34" charset="-34"/>
              </a:rPr>
              <a:t>to evidence-based falls programs</a:t>
            </a:r>
          </a:p>
          <a:p>
            <a:pPr marL="457200" indent="-457200">
              <a:buFont typeface="Arial" panose="020B0604020202020204" pitchFamily="34" charset="0"/>
              <a:buChar char="•"/>
            </a:pPr>
            <a:endParaRPr lang="en-US" sz="2600" dirty="0">
              <a:latin typeface="Leelawadee" panose="020B0502040204020203" pitchFamily="34" charset="-34"/>
              <a:cs typeface="Leelawadee" panose="020B0502040204020203" pitchFamily="34" charset="-34"/>
            </a:endParaRPr>
          </a:p>
          <a:p>
            <a:pPr marL="457200" indent="-457200">
              <a:buFont typeface="Arial" panose="020B0604020202020204" pitchFamily="34" charset="0"/>
              <a:buChar char="•"/>
            </a:pPr>
            <a:endParaRPr lang="en-US" sz="2600" dirty="0">
              <a:latin typeface="Leelawadee" panose="020B0502040204020203" pitchFamily="34" charset="-34"/>
              <a:cs typeface="Leelawadee" panose="020B0502040204020203" pitchFamily="34" charset="-34"/>
            </a:endParaRPr>
          </a:p>
          <a:p>
            <a:endParaRPr lang="en-US" sz="1800" dirty="0"/>
          </a:p>
        </p:txBody>
      </p:sp>
      <p:sp>
        <p:nvSpPr>
          <p:cNvPr id="9" name="Oval 8">
            <a:extLst>
              <a:ext uri="{FF2B5EF4-FFF2-40B4-BE49-F238E27FC236}">
                <a16:creationId xmlns:a16="http://schemas.microsoft.com/office/drawing/2014/main" id="{3316D3F7-25B8-EF00-C922-B21D54EBC974}"/>
              </a:ext>
            </a:extLst>
          </p:cNvPr>
          <p:cNvSpPr/>
          <p:nvPr/>
        </p:nvSpPr>
        <p:spPr>
          <a:xfrm>
            <a:off x="8825516" y="2220088"/>
            <a:ext cx="188333" cy="192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pic>
        <p:nvPicPr>
          <p:cNvPr id="5" name="Picture 4" descr="Diagram&#10;&#10;Description automatically generated with medium confidence">
            <a:hlinkClick r:id="rId3"/>
            <a:extLst>
              <a:ext uri="{FF2B5EF4-FFF2-40B4-BE49-F238E27FC236}">
                <a16:creationId xmlns:a16="http://schemas.microsoft.com/office/drawing/2014/main" id="{7D0FDCDC-B3BB-63CF-7CC0-0C2371C38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664" y="67130"/>
            <a:ext cx="4185416" cy="5592278"/>
          </a:xfrm>
          <a:prstGeom prst="rect">
            <a:avLst/>
          </a:prstGeom>
        </p:spPr>
      </p:pic>
    </p:spTree>
    <p:extLst>
      <p:ext uri="{BB962C8B-B14F-4D97-AF65-F5344CB8AC3E}">
        <p14:creationId xmlns:p14="http://schemas.microsoft.com/office/powerpoint/2010/main" val="57699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56CA9C-B059-7906-4D6B-7F9F7457A825}"/>
              </a:ext>
            </a:extLst>
          </p:cNvPr>
          <p:cNvSpPr txBox="1"/>
          <p:nvPr/>
        </p:nvSpPr>
        <p:spPr>
          <a:xfrm>
            <a:off x="595936" y="485394"/>
            <a:ext cx="10270538" cy="5509200"/>
          </a:xfrm>
          <a:prstGeom prst="rect">
            <a:avLst/>
          </a:prstGeom>
          <a:noFill/>
        </p:spPr>
        <p:txBody>
          <a:bodyPr wrap="square" rtlCol="0">
            <a:spAutoFit/>
          </a:bodyPr>
          <a:lstStyle/>
          <a:p>
            <a:r>
              <a:rPr lang="en-US" sz="4000" b="1" dirty="0">
                <a:latin typeface="Leelawadee" panose="020B0502040204020203" pitchFamily="34" charset="-34"/>
                <a:cs typeface="Leelawadee" panose="020B0502040204020203" pitchFamily="34" charset="-34"/>
              </a:rPr>
              <a:t>Recap: What Can You Do to Prevent Falls? </a:t>
            </a:r>
          </a:p>
          <a:p>
            <a:endParaRPr lang="en-US" sz="2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3000" dirty="0"/>
              <a:t>Get moving! </a:t>
            </a:r>
          </a:p>
          <a:p>
            <a:pPr marL="342900" indent="-342900">
              <a:buFont typeface="Arial" panose="020B0604020202020204" pitchFamily="34" charset="0"/>
              <a:buChar char="•"/>
            </a:pPr>
            <a:r>
              <a:rPr lang="en-US" sz="3000" dirty="0"/>
              <a:t>Talk to your provider</a:t>
            </a:r>
          </a:p>
          <a:p>
            <a:pPr marL="342900" indent="-342900">
              <a:buFont typeface="Arial" panose="020B0604020202020204" pitchFamily="34" charset="0"/>
              <a:buChar char="•"/>
            </a:pPr>
            <a:r>
              <a:rPr lang="en-US" sz="3000" dirty="0"/>
              <a:t>Review your medications</a:t>
            </a:r>
          </a:p>
          <a:p>
            <a:pPr marL="342900" indent="-342900">
              <a:buFont typeface="Arial" panose="020B0604020202020204" pitchFamily="34" charset="0"/>
              <a:buChar char="•"/>
            </a:pPr>
            <a:r>
              <a:rPr lang="en-US" sz="3000" dirty="0"/>
              <a:t>Take care of your vision and hearing</a:t>
            </a:r>
          </a:p>
          <a:p>
            <a:pPr marL="342900" indent="-342900">
              <a:buFont typeface="Arial" panose="020B0604020202020204" pitchFamily="34" charset="0"/>
              <a:buChar char="•"/>
            </a:pPr>
            <a:r>
              <a:rPr lang="en-US" sz="3000" dirty="0"/>
              <a:t>Keep your home safe</a:t>
            </a:r>
          </a:p>
          <a:p>
            <a:pPr marL="342900" indent="-342900">
              <a:buFont typeface="Arial" panose="020B0604020202020204" pitchFamily="34" charset="0"/>
              <a:buChar char="•"/>
            </a:pPr>
            <a:r>
              <a:rPr lang="en-US" sz="3000" dirty="0"/>
              <a:t>Talk about it!</a:t>
            </a:r>
          </a:p>
          <a:p>
            <a:pPr marL="342900" indent="-342900">
              <a:buFont typeface="Arial" panose="020B0604020202020204" pitchFamily="34" charset="0"/>
              <a:buChar char="•"/>
            </a:pPr>
            <a:r>
              <a:rPr lang="en-US" sz="3000" dirty="0"/>
              <a:t>Visit the Falls Free Wisconsin website (</a:t>
            </a:r>
            <a:r>
              <a:rPr lang="en-US" sz="3000" dirty="0">
                <a:hlinkClick r:id="rId3" action="ppaction://hlinkfile"/>
              </a:rPr>
              <a:t>fallsfreewi.org</a:t>
            </a:r>
            <a:r>
              <a:rPr lang="en-US" sz="3000" dirty="0"/>
              <a:t>) </a:t>
            </a:r>
          </a:p>
          <a:p>
            <a:endParaRPr lang="en-US" sz="3000" dirty="0"/>
          </a:p>
          <a:p>
            <a:r>
              <a:rPr lang="en-US" sz="3000" b="1" dirty="0"/>
              <a:t>Want to learn more? Take a Stepping On falls prevention class!</a:t>
            </a:r>
          </a:p>
          <a:p>
            <a:endParaRPr lang="en-US" sz="1800" dirty="0"/>
          </a:p>
        </p:txBody>
      </p:sp>
    </p:spTree>
    <p:extLst>
      <p:ext uri="{BB962C8B-B14F-4D97-AF65-F5344CB8AC3E}">
        <p14:creationId xmlns:p14="http://schemas.microsoft.com/office/powerpoint/2010/main" val="7691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all Prevention">
            <a:hlinkClick r:id="" action="ppaction://media"/>
            <a:extLst>
              <a:ext uri="{FF2B5EF4-FFF2-40B4-BE49-F238E27FC236}">
                <a16:creationId xmlns:a16="http://schemas.microsoft.com/office/drawing/2014/main" id="{D7CA3E15-F229-D3C9-95E4-1A933D2A9C95}"/>
              </a:ext>
            </a:extLst>
          </p:cNvPr>
          <p:cNvPicPr>
            <a:picLocks noRot="1" noChangeAspect="1"/>
          </p:cNvPicPr>
          <p:nvPr>
            <a:videoFile r:link="rId1"/>
          </p:nvPr>
        </p:nvPicPr>
        <p:blipFill>
          <a:blip r:embed="rId4"/>
          <a:stretch>
            <a:fillRect/>
          </a:stretch>
        </p:blipFill>
        <p:spPr>
          <a:xfrm>
            <a:off x="2836946" y="1556242"/>
            <a:ext cx="6518107" cy="3682730"/>
          </a:xfrm>
          <a:prstGeom prst="rect">
            <a:avLst/>
          </a:prstGeom>
        </p:spPr>
      </p:pic>
      <p:sp>
        <p:nvSpPr>
          <p:cNvPr id="9" name="TextBox 8">
            <a:extLst>
              <a:ext uri="{FF2B5EF4-FFF2-40B4-BE49-F238E27FC236}">
                <a16:creationId xmlns:a16="http://schemas.microsoft.com/office/drawing/2014/main" id="{FD5A727F-C173-6B0A-A6DD-18FAD5C84D57}"/>
              </a:ext>
            </a:extLst>
          </p:cNvPr>
          <p:cNvSpPr txBox="1"/>
          <p:nvPr/>
        </p:nvSpPr>
        <p:spPr>
          <a:xfrm>
            <a:off x="598726" y="384433"/>
            <a:ext cx="10733534" cy="1908215"/>
          </a:xfrm>
          <a:prstGeom prst="rect">
            <a:avLst/>
          </a:prstGeom>
          <a:noFill/>
        </p:spPr>
        <p:txBody>
          <a:bodyPr wrap="square" rtlCol="0">
            <a:spAutoFit/>
          </a:bodyPr>
          <a:lstStyle/>
          <a:p>
            <a:r>
              <a:rPr lang="en-US" sz="4400" b="1" dirty="0">
                <a:latin typeface="Leelawadee" panose="020B0502040204020203" pitchFamily="34" charset="-34"/>
                <a:cs typeface="Leelawadee" panose="020B0502040204020203" pitchFamily="34" charset="-34"/>
              </a:rPr>
              <a:t>Falls Prevention</a:t>
            </a:r>
          </a:p>
          <a:p>
            <a:endParaRPr lang="en-US" sz="1200" b="1" dirty="0">
              <a:solidFill>
                <a:srgbClr val="000000"/>
              </a:solidFill>
              <a:latin typeface="Leelawadee" panose="020B0502040204020203" pitchFamily="34" charset="-34"/>
              <a:cs typeface="Leelawadee" panose="020B0502040204020203" pitchFamily="34" charset="-34"/>
            </a:endParaRPr>
          </a:p>
          <a:p>
            <a:pPr marL="457200" indent="-457200" algn="l">
              <a:buFont typeface="Arial" panose="020B0604020202020204" pitchFamily="34" charset="0"/>
              <a:buChar char="•"/>
            </a:pPr>
            <a:endParaRPr lang="en-US" sz="1200" b="0" i="0" dirty="0">
              <a:solidFill>
                <a:srgbClr val="000000"/>
              </a:solidFill>
              <a:effectLst/>
              <a:latin typeface="Open Sans" panose="020B0606030504020204" pitchFamily="34" charset="0"/>
            </a:endParaRPr>
          </a:p>
          <a:p>
            <a:pPr marL="457200" indent="-457200" algn="l">
              <a:buFont typeface="Arial" panose="020B0604020202020204" pitchFamily="34" charset="0"/>
              <a:buChar char="•"/>
            </a:pPr>
            <a:endParaRPr lang="en-US" sz="3200" b="0" i="0" dirty="0">
              <a:solidFill>
                <a:srgbClr val="000000"/>
              </a:solidFill>
              <a:effectLst/>
              <a:latin typeface="Open Sans" panose="020B0606030504020204" pitchFamily="34" charset="0"/>
            </a:endParaRPr>
          </a:p>
          <a:p>
            <a:endParaRPr lang="en-US" sz="1800" dirty="0"/>
          </a:p>
        </p:txBody>
      </p:sp>
    </p:spTree>
    <p:extLst>
      <p:ext uri="{BB962C8B-B14F-4D97-AF65-F5344CB8AC3E}">
        <p14:creationId xmlns:p14="http://schemas.microsoft.com/office/powerpoint/2010/main" val="162541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211340-D17F-406A-B9DD-139B81DDBF14}"/>
              </a:ext>
            </a:extLst>
          </p:cNvPr>
          <p:cNvSpPr>
            <a:spLocks noGrp="1"/>
          </p:cNvSpPr>
          <p:nvPr>
            <p:ph type="title"/>
          </p:nvPr>
        </p:nvSpPr>
        <p:spPr/>
        <p:txBody>
          <a:bodyPr/>
          <a:lstStyle/>
          <a:p>
            <a:r>
              <a:rPr lang="en-US" dirty="0"/>
              <a:t>Questions?</a:t>
            </a:r>
          </a:p>
        </p:txBody>
      </p:sp>
      <p:pic>
        <p:nvPicPr>
          <p:cNvPr id="7" name="Picture 4" descr="Image result for questions?">
            <a:extLst>
              <a:ext uri="{FF2B5EF4-FFF2-40B4-BE49-F238E27FC236}">
                <a16:creationId xmlns:a16="http://schemas.microsoft.com/office/drawing/2014/main" id="{B095B231-0A3B-41EA-8842-B13E6795D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53" y="1825625"/>
            <a:ext cx="7267493" cy="454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57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Subtitle 2">
            <a:extLst>
              <a:ext uri="{FF2B5EF4-FFF2-40B4-BE49-F238E27FC236}">
                <a16:creationId xmlns:a16="http://schemas.microsoft.com/office/drawing/2014/main" id="{7E04986C-F9F5-49B0-8875-C57D9216530C}"/>
              </a:ext>
            </a:extLst>
          </p:cNvPr>
          <p:cNvSpPr txBox="1">
            <a:spLocks/>
          </p:cNvSpPr>
          <p:nvPr/>
        </p:nvSpPr>
        <p:spPr>
          <a:xfrm>
            <a:off x="888630" y="4760132"/>
            <a:ext cx="5093596" cy="17778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ts val="600"/>
              </a:spcAft>
              <a:buNone/>
            </a:pPr>
            <a:r>
              <a:rPr lang="en-US" sz="4000" b="1">
                <a:latin typeface="+mj-lt"/>
                <a:ea typeface="+mj-ea"/>
                <a:cs typeface="+mj-cs"/>
              </a:rPr>
              <a:t>Contact</a:t>
            </a:r>
          </a:p>
        </p:txBody>
      </p:sp>
      <p:pic>
        <p:nvPicPr>
          <p:cNvPr id="6" name="Picture 5">
            <a:extLst>
              <a:ext uri="{FF2B5EF4-FFF2-40B4-BE49-F238E27FC236}">
                <a16:creationId xmlns:a16="http://schemas.microsoft.com/office/drawing/2014/main" id="{80C7141C-C562-4EE7-9804-0CED739A333E}"/>
              </a:ext>
            </a:extLst>
          </p:cNvPr>
          <p:cNvPicPr>
            <a:picLocks noChangeAspect="1"/>
          </p:cNvPicPr>
          <p:nvPr/>
        </p:nvPicPr>
        <p:blipFill rotWithShape="1">
          <a:blip r:embed="rId2">
            <a:extLst>
              <a:ext uri="{28A0092B-C50C-407E-A947-70E740481C1C}">
                <a14:useLocalDpi xmlns:a14="http://schemas.microsoft.com/office/drawing/2010/main" val="0"/>
              </a:ext>
            </a:extLst>
          </a:blip>
          <a:srcRect t="9165"/>
          <a:stretch/>
        </p:blipFill>
        <p:spPr>
          <a:xfrm>
            <a:off x="20" y="2872"/>
            <a:ext cx="12191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5" name="TextBox 4">
            <a:extLst>
              <a:ext uri="{FF2B5EF4-FFF2-40B4-BE49-F238E27FC236}">
                <a16:creationId xmlns:a16="http://schemas.microsoft.com/office/drawing/2014/main" id="{18DD10B2-A575-4544-B86D-8C6AFF871476}"/>
              </a:ext>
            </a:extLst>
          </p:cNvPr>
          <p:cNvSpPr txBox="1"/>
          <p:nvPr/>
        </p:nvSpPr>
        <p:spPr>
          <a:xfrm>
            <a:off x="6226706" y="4767660"/>
            <a:ext cx="5173613" cy="17703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1" dirty="0"/>
              <a:t>Name</a:t>
            </a:r>
          </a:p>
          <a:p>
            <a:pPr indent="-228600">
              <a:lnSpc>
                <a:spcPct val="90000"/>
              </a:lnSpc>
              <a:spcAft>
                <a:spcPts val="600"/>
              </a:spcAft>
              <a:buFont typeface="Arial" panose="020B0604020202020204" pitchFamily="34" charset="0"/>
              <a:buChar char="•"/>
            </a:pPr>
            <a:r>
              <a:rPr lang="en-US" sz="2400" b="1" dirty="0"/>
              <a:t>Title</a:t>
            </a:r>
          </a:p>
          <a:p>
            <a:pPr indent="-228600">
              <a:lnSpc>
                <a:spcPct val="90000"/>
              </a:lnSpc>
              <a:spcAft>
                <a:spcPts val="600"/>
              </a:spcAft>
              <a:buFont typeface="Arial" panose="020B0604020202020204" pitchFamily="34" charset="0"/>
              <a:buChar char="•"/>
            </a:pPr>
            <a:r>
              <a:rPr lang="en-US" sz="2400" dirty="0"/>
              <a:t>Phone</a:t>
            </a:r>
          </a:p>
          <a:p>
            <a:pPr indent="-228600">
              <a:lnSpc>
                <a:spcPct val="90000"/>
              </a:lnSpc>
              <a:spcAft>
                <a:spcPts val="600"/>
              </a:spcAft>
              <a:buFont typeface="Arial" panose="020B0604020202020204" pitchFamily="34" charset="0"/>
              <a:buChar char="•"/>
            </a:pPr>
            <a:r>
              <a:rPr lang="en-US" sz="2400" dirty="0"/>
              <a:t>Email</a:t>
            </a:r>
          </a:p>
        </p:txBody>
      </p:sp>
    </p:spTree>
    <p:extLst>
      <p:ext uri="{BB962C8B-B14F-4D97-AF65-F5344CB8AC3E}">
        <p14:creationId xmlns:p14="http://schemas.microsoft.com/office/powerpoint/2010/main" val="2829053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98725" y="384433"/>
            <a:ext cx="8237771" cy="7130157"/>
          </a:xfrm>
          <a:prstGeom prst="rect">
            <a:avLst/>
          </a:prstGeom>
          <a:noFill/>
        </p:spPr>
        <p:txBody>
          <a:bodyPr wrap="square" rtlCol="0">
            <a:spAutoFit/>
          </a:bodyPr>
          <a:lstStyle/>
          <a:p>
            <a:r>
              <a:rPr lang="en-US" sz="4400" b="1" dirty="0">
                <a:latin typeface="Leelawadee" panose="020B0502040204020203" pitchFamily="34" charset="-34"/>
                <a:cs typeface="Leelawadee" panose="020B0502040204020203" pitchFamily="34" charset="-34"/>
              </a:rPr>
              <a:t>The Falls Problem…</a:t>
            </a:r>
          </a:p>
          <a:p>
            <a:endParaRPr lang="en-US" sz="1200" b="1" dirty="0">
              <a:solidFill>
                <a:srgbClr val="000000"/>
              </a:solidFill>
              <a:latin typeface="Leelawadee" panose="020B0502040204020203" pitchFamily="34" charset="-34"/>
              <a:cs typeface="Leelawadee" panose="020B0502040204020203" pitchFamily="34" charset="-34"/>
            </a:endParaRPr>
          </a:p>
          <a:p>
            <a:pPr marL="457200" indent="-457200">
              <a:buFont typeface="Arial" panose="020B0604020202020204" pitchFamily="34" charset="0"/>
              <a:buChar char="•"/>
            </a:pPr>
            <a:endParaRPr lang="en-US" sz="1000" dirty="0">
              <a:solidFill>
                <a:srgbClr val="000000"/>
              </a:solidFill>
              <a:latin typeface="Open Sans" panose="020B0606030504020204" pitchFamily="34" charset="0"/>
            </a:endParaRPr>
          </a:p>
          <a:p>
            <a:pPr algn="l"/>
            <a:r>
              <a:rPr lang="en-US" sz="2800" dirty="0">
                <a:solidFill>
                  <a:srgbClr val="000000"/>
                </a:solidFill>
                <a:latin typeface="Leelawadee" panose="020B0502040204020203" pitchFamily="34" charset="-34"/>
                <a:cs typeface="Leelawadee" panose="020B0502040204020203" pitchFamily="34" charset="-34"/>
              </a:rPr>
              <a:t>Every </a:t>
            </a:r>
            <a:r>
              <a:rPr lang="en-US" sz="2800" b="1" dirty="0">
                <a:solidFill>
                  <a:srgbClr val="000000"/>
                </a:solidFill>
                <a:latin typeface="Leelawadee" panose="020B0502040204020203" pitchFamily="34" charset="-34"/>
                <a:cs typeface="Leelawadee" panose="020B0502040204020203" pitchFamily="34" charset="-34"/>
              </a:rPr>
              <a:t>11 seconds</a:t>
            </a:r>
            <a:r>
              <a:rPr lang="en-US" sz="2800" dirty="0">
                <a:solidFill>
                  <a:srgbClr val="000000"/>
                </a:solidFill>
                <a:latin typeface="Leelawadee" panose="020B0502040204020203" pitchFamily="34" charset="-34"/>
                <a:cs typeface="Leelawadee" panose="020B0502040204020203" pitchFamily="34" charset="-34"/>
              </a:rPr>
              <a:t>, an older adult is seen in an emergency department for a fall-related injury. </a:t>
            </a:r>
          </a:p>
          <a:p>
            <a:pPr algn="l"/>
            <a:endParaRPr lang="en-US" sz="2800" b="0" i="0" u="none" strike="noStrike" baseline="30000" dirty="0">
              <a:solidFill>
                <a:srgbClr val="000000"/>
              </a:solidFill>
              <a:effectLst/>
              <a:latin typeface="Open Sans" panose="020B0606030504020204" pitchFamily="34" charset="0"/>
            </a:endParaRPr>
          </a:p>
          <a:p>
            <a:pPr marL="457200" indent="-457200" algn="l">
              <a:buFont typeface="Arial" panose="020B0604020202020204" pitchFamily="34" charset="0"/>
              <a:buChar char="•"/>
            </a:pPr>
            <a:r>
              <a:rPr lang="en-US" sz="2800" b="0" i="0" dirty="0">
                <a:solidFill>
                  <a:srgbClr val="000000"/>
                </a:solidFill>
                <a:effectLst/>
                <a:latin typeface="Open Sans" panose="020B0606030504020204" pitchFamily="34" charset="0"/>
              </a:rPr>
              <a:t>Over 800,000 patients a year are hospitalized </a:t>
            </a:r>
            <a:br>
              <a:rPr lang="en-US" sz="2800" b="0" i="0" dirty="0">
                <a:solidFill>
                  <a:srgbClr val="000000"/>
                </a:solidFill>
                <a:effectLst/>
                <a:latin typeface="Open Sans" panose="020B0606030504020204" pitchFamily="34" charset="0"/>
              </a:rPr>
            </a:br>
            <a:r>
              <a:rPr lang="en-US" sz="2800" b="0" i="0" dirty="0">
                <a:solidFill>
                  <a:srgbClr val="000000"/>
                </a:solidFill>
                <a:effectLst/>
                <a:latin typeface="Open Sans" panose="020B0606030504020204" pitchFamily="34" charset="0"/>
              </a:rPr>
              <a:t>because of a fall injury.</a:t>
            </a:r>
            <a:r>
              <a:rPr lang="en-US" sz="2800" b="0" i="0" u="none" strike="noStrike" baseline="30000" dirty="0">
                <a:solidFill>
                  <a:srgbClr val="000000"/>
                </a:solidFill>
                <a:effectLst/>
                <a:latin typeface="Open Sans" panose="020B0606030504020204" pitchFamily="34" charset="0"/>
              </a:rPr>
              <a:t> </a:t>
            </a:r>
          </a:p>
          <a:p>
            <a:pPr marL="457200" indent="-457200" algn="l">
              <a:buFont typeface="Arial" panose="020B0604020202020204" pitchFamily="34" charset="0"/>
              <a:buChar char="•"/>
            </a:pPr>
            <a:endParaRPr lang="en-US" sz="2800" b="0" i="0" u="none" strike="noStrike" baseline="30000" dirty="0">
              <a:solidFill>
                <a:srgbClr val="000000"/>
              </a:solidFill>
              <a:effectLst/>
              <a:latin typeface="Open Sans" panose="020B0606030504020204" pitchFamily="34" charset="0"/>
            </a:endParaRPr>
          </a:p>
          <a:p>
            <a:pPr marL="457200" indent="-457200" algn="l">
              <a:buFont typeface="Arial" panose="020B0604020202020204" pitchFamily="34" charset="0"/>
              <a:buChar char="•"/>
            </a:pPr>
            <a:r>
              <a:rPr lang="en-US" sz="2800" b="0" i="0" dirty="0">
                <a:solidFill>
                  <a:srgbClr val="000000"/>
                </a:solidFill>
                <a:effectLst/>
                <a:latin typeface="Open Sans" panose="020B0606030504020204" pitchFamily="34" charset="0"/>
              </a:rPr>
              <a:t>In 2015, the total medical costs for falls was more than $50 billion.</a:t>
            </a:r>
            <a:r>
              <a:rPr lang="en-US" sz="2800" b="0" i="0" u="none" strike="noStrike" baseline="30000" dirty="0">
                <a:solidFill>
                  <a:srgbClr val="000000"/>
                </a:solidFill>
                <a:effectLst/>
                <a:latin typeface="Open Sans" panose="020B0606030504020204" pitchFamily="34" charset="0"/>
              </a:rPr>
              <a:t> </a:t>
            </a:r>
            <a:r>
              <a:rPr lang="en-US" sz="2800" b="0" i="0" dirty="0">
                <a:solidFill>
                  <a:srgbClr val="000000"/>
                </a:solidFill>
                <a:effectLst/>
                <a:latin typeface="Open Sans" panose="020B0606030504020204" pitchFamily="34" charset="0"/>
              </a:rPr>
              <a:t>Medicare and Medicaid shouldered 75% of these costs.</a:t>
            </a:r>
          </a:p>
          <a:p>
            <a:pPr algn="l"/>
            <a:endParaRPr lang="en-US" b="0" i="0" dirty="0">
              <a:solidFill>
                <a:srgbClr val="000000"/>
              </a:solidFill>
              <a:effectLst/>
              <a:latin typeface="Open Sans" panose="020B0606030504020204" pitchFamily="34" charset="0"/>
            </a:endParaRPr>
          </a:p>
          <a:p>
            <a:pPr marL="457200" indent="-457200" algn="l">
              <a:buFont typeface="Arial" panose="020B0604020202020204" pitchFamily="34" charset="0"/>
              <a:buChar char="•"/>
            </a:pPr>
            <a:r>
              <a:rPr lang="en-US" sz="2800" b="0" i="0" dirty="0">
                <a:solidFill>
                  <a:srgbClr val="000000"/>
                </a:solidFill>
                <a:effectLst/>
                <a:latin typeface="Open Sans" panose="020B0606030504020204" pitchFamily="34" charset="0"/>
              </a:rPr>
              <a:t>More than 95% of hip fractures are caused by falling (usually by falling sideways). </a:t>
            </a:r>
          </a:p>
          <a:p>
            <a:pPr lvl="8"/>
            <a:endParaRPr lang="en-US" sz="1200" b="0" i="0" dirty="0">
              <a:solidFill>
                <a:srgbClr val="000000"/>
              </a:solidFill>
              <a:effectLst/>
              <a:latin typeface="Open Sans" panose="020B0606030504020204" pitchFamily="34" charset="0"/>
            </a:endParaRPr>
          </a:p>
          <a:p>
            <a:pPr lvl="8"/>
            <a:r>
              <a:rPr lang="en-US" sz="1200" dirty="0">
                <a:solidFill>
                  <a:srgbClr val="000000"/>
                </a:solidFill>
                <a:latin typeface="Open Sans" panose="020B0606030504020204" pitchFamily="34" charset="0"/>
              </a:rPr>
              <a:t>Source: </a:t>
            </a:r>
            <a:r>
              <a:rPr lang="en-US" sz="1200" b="0" i="0" dirty="0">
                <a:solidFill>
                  <a:srgbClr val="000000"/>
                </a:solidFill>
                <a:effectLst/>
                <a:latin typeface="Open Sans" panose="020B0606030504020204" pitchFamily="34" charset="0"/>
              </a:rPr>
              <a:t>Centers for </a:t>
            </a:r>
            <a:r>
              <a:rPr lang="en-US" sz="1200" dirty="0">
                <a:solidFill>
                  <a:srgbClr val="000000"/>
                </a:solidFill>
                <a:latin typeface="Open Sans" panose="020B0606030504020204" pitchFamily="34" charset="0"/>
              </a:rPr>
              <a:t>Disease Control &amp; Prevention (C</a:t>
            </a:r>
            <a:r>
              <a:rPr lang="en-US" sz="1200" b="0" i="0" dirty="0">
                <a:solidFill>
                  <a:srgbClr val="000000"/>
                </a:solidFill>
                <a:effectLst/>
                <a:latin typeface="Open Sans" panose="020B0606030504020204" pitchFamily="34" charset="0"/>
              </a:rPr>
              <a:t>DC)</a:t>
            </a:r>
          </a:p>
          <a:p>
            <a:pPr marL="457200" indent="-457200" algn="l">
              <a:buFont typeface="Arial" panose="020B0604020202020204" pitchFamily="34" charset="0"/>
              <a:buChar char="•"/>
            </a:pPr>
            <a:endParaRPr lang="en-US" sz="3200" b="0" i="0" dirty="0">
              <a:solidFill>
                <a:srgbClr val="000000"/>
              </a:solidFill>
              <a:effectLst/>
              <a:latin typeface="Open Sans" panose="020B0606030504020204" pitchFamily="34" charset="0"/>
            </a:endParaRPr>
          </a:p>
          <a:p>
            <a:endParaRPr lang="en-US" sz="1800" dirty="0"/>
          </a:p>
        </p:txBody>
      </p:sp>
      <p:pic>
        <p:nvPicPr>
          <p:cNvPr id="19" name="Picture 18" descr="A picture containing plate, arranged, several&#10;&#10;Description automatically generated">
            <a:extLst>
              <a:ext uri="{FF2B5EF4-FFF2-40B4-BE49-F238E27FC236}">
                <a16:creationId xmlns:a16="http://schemas.microsoft.com/office/drawing/2014/main" id="{63DED15E-0559-6D56-6959-99D4577695B7}"/>
              </a:ext>
            </a:extLst>
          </p:cNvPr>
          <p:cNvPicPr>
            <a:picLocks noChangeAspect="1"/>
          </p:cNvPicPr>
          <p:nvPr/>
        </p:nvPicPr>
        <p:blipFill rotWithShape="1">
          <a:blip r:embed="rId3">
            <a:extLst>
              <a:ext uri="{28A0092B-C50C-407E-A947-70E740481C1C}">
                <a14:useLocalDpi xmlns:a14="http://schemas.microsoft.com/office/drawing/2010/main" val="0"/>
              </a:ext>
            </a:extLst>
          </a:blip>
          <a:srcRect l="50785" t="33571" r="33770" b="50331"/>
          <a:stretch/>
        </p:blipFill>
        <p:spPr>
          <a:xfrm>
            <a:off x="10498192" y="0"/>
            <a:ext cx="1560655" cy="1626669"/>
          </a:xfrm>
          <a:prstGeom prst="rect">
            <a:avLst/>
          </a:prstGeom>
        </p:spPr>
      </p:pic>
      <p:pic>
        <p:nvPicPr>
          <p:cNvPr id="15" name="Picture 14" descr="A picture containing plate, arranged, several&#10;&#10;Description automatically generated">
            <a:extLst>
              <a:ext uri="{FF2B5EF4-FFF2-40B4-BE49-F238E27FC236}">
                <a16:creationId xmlns:a16="http://schemas.microsoft.com/office/drawing/2014/main" id="{B31D7BFE-B462-6E65-B9A6-01A92B18F7E5}"/>
              </a:ext>
            </a:extLst>
          </p:cNvPr>
          <p:cNvPicPr>
            <a:picLocks noChangeAspect="1"/>
          </p:cNvPicPr>
          <p:nvPr/>
        </p:nvPicPr>
        <p:blipFill rotWithShape="1">
          <a:blip r:embed="rId3">
            <a:extLst>
              <a:ext uri="{28A0092B-C50C-407E-A947-70E740481C1C}">
                <a14:useLocalDpi xmlns:a14="http://schemas.microsoft.com/office/drawing/2010/main" val="0"/>
              </a:ext>
            </a:extLst>
          </a:blip>
          <a:srcRect l="51096" t="-1010" r="33459" b="84912"/>
          <a:stretch/>
        </p:blipFill>
        <p:spPr>
          <a:xfrm>
            <a:off x="8558244" y="206813"/>
            <a:ext cx="1939948" cy="2022005"/>
          </a:xfrm>
          <a:prstGeom prst="rect">
            <a:avLst/>
          </a:prstGeom>
        </p:spPr>
      </p:pic>
      <p:pic>
        <p:nvPicPr>
          <p:cNvPr id="17" name="Picture 16" descr="A picture containing plate, arranged, several&#10;&#10;Description automatically generated">
            <a:extLst>
              <a:ext uri="{FF2B5EF4-FFF2-40B4-BE49-F238E27FC236}">
                <a16:creationId xmlns:a16="http://schemas.microsoft.com/office/drawing/2014/main" id="{F75EA348-5550-5B12-CDE8-0BACEDF74EC3}"/>
              </a:ext>
            </a:extLst>
          </p:cNvPr>
          <p:cNvPicPr>
            <a:picLocks noChangeAspect="1"/>
          </p:cNvPicPr>
          <p:nvPr/>
        </p:nvPicPr>
        <p:blipFill rotWithShape="1">
          <a:blip r:embed="rId3">
            <a:extLst>
              <a:ext uri="{28A0092B-C50C-407E-A947-70E740481C1C}">
                <a14:useLocalDpi xmlns:a14="http://schemas.microsoft.com/office/drawing/2010/main" val="0"/>
              </a:ext>
            </a:extLst>
          </a:blip>
          <a:srcRect l="67994" t="-1321" r="16561" b="85223"/>
          <a:stretch/>
        </p:blipFill>
        <p:spPr>
          <a:xfrm>
            <a:off x="10250685" y="1665624"/>
            <a:ext cx="1661696" cy="1731983"/>
          </a:xfrm>
          <a:prstGeom prst="rect">
            <a:avLst/>
          </a:prstGeom>
        </p:spPr>
      </p:pic>
    </p:spTree>
    <p:extLst>
      <p:ext uri="{BB962C8B-B14F-4D97-AF65-F5344CB8AC3E}">
        <p14:creationId xmlns:p14="http://schemas.microsoft.com/office/powerpoint/2010/main" val="12373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10267558" cy="7117333"/>
          </a:xfrm>
          <a:prstGeom prst="rect">
            <a:avLst/>
          </a:prstGeom>
          <a:noFill/>
        </p:spPr>
        <p:txBody>
          <a:bodyPr wrap="square" rtlCol="0">
            <a:spAutoFit/>
          </a:bodyPr>
          <a:lstStyle/>
          <a:p>
            <a:r>
              <a:rPr lang="en-US" sz="4400" b="1" dirty="0">
                <a:latin typeface="Leelawadee" panose="020B0502040204020203" pitchFamily="34" charset="-34"/>
                <a:cs typeface="Leelawadee" panose="020B0502040204020203" pitchFamily="34" charset="-34"/>
              </a:rPr>
              <a:t>The Falls Problem…</a:t>
            </a:r>
          </a:p>
          <a:p>
            <a:endParaRPr lang="en-US" sz="2000" b="1" dirty="0">
              <a:latin typeface="Leelawadee" panose="020B0502040204020203" pitchFamily="34" charset="-34"/>
              <a:cs typeface="Leelawadee" panose="020B0502040204020203" pitchFamily="34" charset="-34"/>
            </a:endParaRPr>
          </a:p>
          <a:p>
            <a:pPr marL="457200" indent="-457200">
              <a:buFont typeface="Arial" panose="020B0604020202020204" pitchFamily="34" charset="0"/>
              <a:buChar char="•"/>
            </a:pPr>
            <a:r>
              <a:rPr lang="en-US" sz="2800" dirty="0">
                <a:solidFill>
                  <a:srgbClr val="000000"/>
                </a:solidFill>
                <a:latin typeface="Leelawadee" panose="020B0502040204020203" pitchFamily="34" charset="-34"/>
                <a:cs typeface="Leelawadee" panose="020B0502040204020203" pitchFamily="34" charset="-34"/>
              </a:rPr>
              <a:t>In 2021, there were </a:t>
            </a:r>
            <a:r>
              <a:rPr lang="en-US" sz="2800" b="1" i="0" dirty="0">
                <a:solidFill>
                  <a:srgbClr val="000000"/>
                </a:solidFill>
                <a:effectLst/>
                <a:latin typeface="Leelawadee" panose="020B0502040204020203" pitchFamily="34" charset="-34"/>
                <a:cs typeface="Leelawadee" panose="020B0502040204020203" pitchFamily="34" charset="-34"/>
              </a:rPr>
              <a:t>43,004</a:t>
            </a:r>
            <a:r>
              <a:rPr lang="en-US" sz="2800" b="0" i="0" dirty="0">
                <a:solidFill>
                  <a:srgbClr val="000000"/>
                </a:solidFill>
                <a:effectLst/>
                <a:latin typeface="Leelawadee" panose="020B0502040204020203" pitchFamily="34" charset="-34"/>
                <a:cs typeface="Leelawadee" panose="020B0502040204020203" pitchFamily="34" charset="-34"/>
              </a:rPr>
              <a:t> ED visits due to </a:t>
            </a:r>
            <a:br>
              <a:rPr lang="en-US" sz="2800" b="0" i="0" dirty="0">
                <a:solidFill>
                  <a:srgbClr val="000000"/>
                </a:solidFill>
                <a:effectLst/>
                <a:latin typeface="Leelawadee" panose="020B0502040204020203" pitchFamily="34" charset="-34"/>
                <a:cs typeface="Leelawadee" panose="020B0502040204020203" pitchFamily="34" charset="-34"/>
              </a:rPr>
            </a:br>
            <a:r>
              <a:rPr lang="en-US" sz="2800" b="0" i="0" dirty="0">
                <a:solidFill>
                  <a:srgbClr val="000000"/>
                </a:solidFill>
                <a:effectLst/>
                <a:latin typeface="Leelawadee" panose="020B0502040204020203" pitchFamily="34" charset="-34"/>
                <a:cs typeface="Leelawadee" panose="020B0502040204020203" pitchFamily="34" charset="-34"/>
              </a:rPr>
              <a:t>falls</a:t>
            </a:r>
            <a:r>
              <a:rPr lang="en-US" sz="2800" dirty="0">
                <a:solidFill>
                  <a:srgbClr val="000000"/>
                </a:solidFill>
                <a:latin typeface="Leelawadee" panose="020B0502040204020203" pitchFamily="34" charset="-34"/>
                <a:cs typeface="Leelawadee" panose="020B0502040204020203" pitchFamily="34" charset="-34"/>
              </a:rPr>
              <a:t> among those 65 and older in WI – a 12% </a:t>
            </a:r>
            <a:br>
              <a:rPr lang="en-US" sz="2800" dirty="0">
                <a:solidFill>
                  <a:srgbClr val="000000"/>
                </a:solidFill>
                <a:latin typeface="Leelawadee" panose="020B0502040204020203" pitchFamily="34" charset="-34"/>
                <a:cs typeface="Leelawadee" panose="020B0502040204020203" pitchFamily="34" charset="-34"/>
              </a:rPr>
            </a:br>
            <a:r>
              <a:rPr lang="en-US" sz="2800" dirty="0">
                <a:solidFill>
                  <a:srgbClr val="000000"/>
                </a:solidFill>
                <a:latin typeface="Leelawadee" panose="020B0502040204020203" pitchFamily="34" charset="-34"/>
                <a:cs typeface="Leelawadee" panose="020B0502040204020203" pitchFamily="34" charset="-34"/>
              </a:rPr>
              <a:t>increase from 2020.</a:t>
            </a:r>
          </a:p>
          <a:p>
            <a:pPr algn="l"/>
            <a:endParaRPr lang="en-US" sz="2800" dirty="0">
              <a:solidFill>
                <a:srgbClr val="000000"/>
              </a:solidFill>
              <a:latin typeface="Leelawadee" panose="020B0502040204020203" pitchFamily="34" charset="-34"/>
              <a:cs typeface="Leelawadee" panose="020B0502040204020203" pitchFamily="34" charset="-34"/>
            </a:endParaRPr>
          </a:p>
          <a:p>
            <a:pPr marL="457200" indent="-457200" algn="l">
              <a:buFont typeface="Arial" panose="020B0604020202020204" pitchFamily="34" charset="0"/>
              <a:buChar char="•"/>
            </a:pPr>
            <a:r>
              <a:rPr lang="en-US" sz="2800" dirty="0">
                <a:solidFill>
                  <a:srgbClr val="000000"/>
                </a:solidFill>
                <a:latin typeface="Leelawadee" panose="020B0502040204020203" pitchFamily="34" charset="-34"/>
                <a:cs typeface="Leelawadee" panose="020B0502040204020203" pitchFamily="34" charset="-34"/>
              </a:rPr>
              <a:t>Wisconsin has the highest rate of </a:t>
            </a:r>
            <a:br>
              <a:rPr lang="en-US" sz="2800" dirty="0">
                <a:solidFill>
                  <a:srgbClr val="000000"/>
                </a:solidFill>
                <a:latin typeface="Leelawadee" panose="020B0502040204020203" pitchFamily="34" charset="-34"/>
                <a:cs typeface="Leelawadee" panose="020B0502040204020203" pitchFamily="34" charset="-34"/>
              </a:rPr>
            </a:br>
            <a:r>
              <a:rPr lang="en-US" sz="2800" dirty="0">
                <a:solidFill>
                  <a:srgbClr val="000000"/>
                </a:solidFill>
                <a:latin typeface="Leelawadee" panose="020B0502040204020203" pitchFamily="34" charset="-34"/>
                <a:cs typeface="Leelawadee" panose="020B0502040204020203" pitchFamily="34" charset="-34"/>
              </a:rPr>
              <a:t>deaths due to older adult falls in the</a:t>
            </a:r>
            <a:br>
              <a:rPr lang="en-US" sz="2800" dirty="0">
                <a:solidFill>
                  <a:srgbClr val="000000"/>
                </a:solidFill>
                <a:latin typeface="Leelawadee" panose="020B0502040204020203" pitchFamily="34" charset="-34"/>
                <a:cs typeface="Leelawadee" panose="020B0502040204020203" pitchFamily="34" charset="-34"/>
              </a:rPr>
            </a:br>
            <a:r>
              <a:rPr lang="en-US" sz="2800" dirty="0">
                <a:solidFill>
                  <a:srgbClr val="000000"/>
                </a:solidFill>
                <a:latin typeface="Leelawadee" panose="020B0502040204020203" pitchFamily="34" charset="-34"/>
                <a:cs typeface="Leelawadee" panose="020B0502040204020203" pitchFamily="34" charset="-34"/>
              </a:rPr>
              <a:t>country according to the CDC: </a:t>
            </a:r>
            <a:r>
              <a:rPr lang="en-US" sz="2800" b="1" i="0" dirty="0">
                <a:solidFill>
                  <a:srgbClr val="000000"/>
                </a:solidFill>
                <a:effectLst/>
                <a:latin typeface="Leelawadee" panose="020B0502040204020203" pitchFamily="34" charset="-34"/>
                <a:cs typeface="Leelawadee" panose="020B0502040204020203" pitchFamily="34" charset="-34"/>
              </a:rPr>
              <a:t>1,785</a:t>
            </a:r>
            <a:r>
              <a:rPr lang="en-US" sz="2800" b="0" i="0" dirty="0">
                <a:solidFill>
                  <a:srgbClr val="000000"/>
                </a:solidFill>
                <a:effectLst/>
                <a:latin typeface="Leelawadee" panose="020B0502040204020203" pitchFamily="34" charset="-34"/>
                <a:cs typeface="Leelawadee" panose="020B0502040204020203" pitchFamily="34" charset="-34"/>
              </a:rPr>
              <a:t> </a:t>
            </a:r>
            <a:br>
              <a:rPr lang="en-US" sz="2800" b="0" i="0" dirty="0">
                <a:solidFill>
                  <a:srgbClr val="000000"/>
                </a:solidFill>
                <a:effectLst/>
                <a:latin typeface="Leelawadee" panose="020B0502040204020203" pitchFamily="34" charset="-34"/>
                <a:cs typeface="Leelawadee" panose="020B0502040204020203" pitchFamily="34" charset="-34"/>
              </a:rPr>
            </a:br>
            <a:r>
              <a:rPr lang="en-US" sz="2800" b="0" i="0" dirty="0">
                <a:solidFill>
                  <a:srgbClr val="000000"/>
                </a:solidFill>
                <a:effectLst/>
                <a:latin typeface="Leelawadee" panose="020B0502040204020203" pitchFamily="34" charset="-34"/>
                <a:cs typeface="Leelawadee" panose="020B0502040204020203" pitchFamily="34" charset="-34"/>
              </a:rPr>
              <a:t>reported in 2020 - up nearly 10% from 2019</a:t>
            </a:r>
            <a:r>
              <a:rPr lang="en-US" sz="2800" dirty="0">
                <a:solidFill>
                  <a:srgbClr val="000000"/>
                </a:solidFill>
                <a:latin typeface="Leelawadee" panose="020B0502040204020203" pitchFamily="34" charset="-34"/>
                <a:cs typeface="Leelawadee" panose="020B0502040204020203" pitchFamily="34" charset="-34"/>
              </a:rPr>
              <a:t>.</a:t>
            </a:r>
            <a:br>
              <a:rPr lang="en-US" sz="2800" dirty="0">
                <a:solidFill>
                  <a:srgbClr val="000000"/>
                </a:solidFill>
                <a:latin typeface="Leelawadee" panose="020B0502040204020203" pitchFamily="34" charset="-34"/>
                <a:cs typeface="Leelawadee" panose="020B0502040204020203" pitchFamily="34" charset="-34"/>
              </a:rPr>
            </a:br>
            <a:endParaRPr lang="en-US" sz="1200" dirty="0">
              <a:solidFill>
                <a:srgbClr val="000000"/>
              </a:solidFill>
              <a:latin typeface="Open Sans" panose="020B0606030504020204" pitchFamily="34" charset="0"/>
            </a:endParaRPr>
          </a:p>
          <a:p>
            <a:pPr algn="l"/>
            <a:br>
              <a:rPr lang="en-US" sz="3200" dirty="0">
                <a:solidFill>
                  <a:srgbClr val="000000"/>
                </a:solidFill>
                <a:latin typeface="Open Sans" panose="020B0606030504020204" pitchFamily="34" charset="0"/>
              </a:rPr>
            </a:br>
            <a:endParaRPr lang="en-US" sz="1050" dirty="0">
              <a:solidFill>
                <a:srgbClr val="000000"/>
              </a:solidFill>
              <a:latin typeface="Open Sans" panose="020B0606030504020204" pitchFamily="34" charset="0"/>
            </a:endParaRPr>
          </a:p>
          <a:p>
            <a:pPr algn="l"/>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19" name="Picture 18" descr="A picture containing plate, arranged, several&#10;&#10;Description automatically generated">
            <a:extLst>
              <a:ext uri="{FF2B5EF4-FFF2-40B4-BE49-F238E27FC236}">
                <a16:creationId xmlns:a16="http://schemas.microsoft.com/office/drawing/2014/main" id="{63DED15E-0559-6D56-6959-99D4577695B7}"/>
              </a:ext>
            </a:extLst>
          </p:cNvPr>
          <p:cNvPicPr>
            <a:picLocks noChangeAspect="1"/>
          </p:cNvPicPr>
          <p:nvPr/>
        </p:nvPicPr>
        <p:blipFill rotWithShape="1">
          <a:blip r:embed="rId3">
            <a:extLst>
              <a:ext uri="{28A0092B-C50C-407E-A947-70E740481C1C}">
                <a14:useLocalDpi xmlns:a14="http://schemas.microsoft.com/office/drawing/2010/main" val="0"/>
              </a:ext>
            </a:extLst>
          </a:blip>
          <a:srcRect l="50785" t="33571" r="33770" b="50331"/>
          <a:stretch/>
        </p:blipFill>
        <p:spPr>
          <a:xfrm>
            <a:off x="10117303" y="0"/>
            <a:ext cx="1939947" cy="2022004"/>
          </a:xfrm>
          <a:prstGeom prst="rect">
            <a:avLst/>
          </a:prstGeom>
        </p:spPr>
      </p:pic>
      <p:pic>
        <p:nvPicPr>
          <p:cNvPr id="15" name="Picture 14" descr="A picture containing plate, arranged, several&#10;&#10;Description automatically generated">
            <a:extLst>
              <a:ext uri="{FF2B5EF4-FFF2-40B4-BE49-F238E27FC236}">
                <a16:creationId xmlns:a16="http://schemas.microsoft.com/office/drawing/2014/main" id="{B31D7BFE-B462-6E65-B9A6-01A92B18F7E5}"/>
              </a:ext>
            </a:extLst>
          </p:cNvPr>
          <p:cNvPicPr>
            <a:picLocks noChangeAspect="1"/>
          </p:cNvPicPr>
          <p:nvPr/>
        </p:nvPicPr>
        <p:blipFill rotWithShape="1">
          <a:blip r:embed="rId3">
            <a:extLst>
              <a:ext uri="{28A0092B-C50C-407E-A947-70E740481C1C}">
                <a14:useLocalDpi xmlns:a14="http://schemas.microsoft.com/office/drawing/2010/main" val="0"/>
              </a:ext>
            </a:extLst>
          </a:blip>
          <a:srcRect l="51096" t="-1010" r="33459" b="84912"/>
          <a:stretch/>
        </p:blipFill>
        <p:spPr>
          <a:xfrm>
            <a:off x="8289307" y="96623"/>
            <a:ext cx="1847246" cy="1925381"/>
          </a:xfrm>
          <a:prstGeom prst="rect">
            <a:avLst/>
          </a:prstGeom>
        </p:spPr>
      </p:pic>
      <p:pic>
        <p:nvPicPr>
          <p:cNvPr id="17" name="Picture 16" descr="A picture containing plate, arranged, several&#10;&#10;Description automatically generated">
            <a:extLst>
              <a:ext uri="{FF2B5EF4-FFF2-40B4-BE49-F238E27FC236}">
                <a16:creationId xmlns:a16="http://schemas.microsoft.com/office/drawing/2014/main" id="{F75EA348-5550-5B12-CDE8-0BACEDF74EC3}"/>
              </a:ext>
            </a:extLst>
          </p:cNvPr>
          <p:cNvPicPr>
            <a:picLocks noChangeAspect="1"/>
          </p:cNvPicPr>
          <p:nvPr/>
        </p:nvPicPr>
        <p:blipFill rotWithShape="1">
          <a:blip r:embed="rId3">
            <a:extLst>
              <a:ext uri="{28A0092B-C50C-407E-A947-70E740481C1C}">
                <a14:useLocalDpi xmlns:a14="http://schemas.microsoft.com/office/drawing/2010/main" val="0"/>
              </a:ext>
            </a:extLst>
          </a:blip>
          <a:srcRect l="67994" t="-1321" r="16561" b="85223"/>
          <a:stretch/>
        </p:blipFill>
        <p:spPr>
          <a:xfrm>
            <a:off x="10117302" y="1931668"/>
            <a:ext cx="2131191" cy="2221337"/>
          </a:xfrm>
          <a:prstGeom prst="rect">
            <a:avLst/>
          </a:prstGeom>
        </p:spPr>
      </p:pic>
      <p:sp>
        <p:nvSpPr>
          <p:cNvPr id="5" name="TextBox 4">
            <a:extLst>
              <a:ext uri="{FF2B5EF4-FFF2-40B4-BE49-F238E27FC236}">
                <a16:creationId xmlns:a16="http://schemas.microsoft.com/office/drawing/2014/main" id="{4401AC91-4FA3-EAF3-2A79-E80A279D0A3B}"/>
              </a:ext>
            </a:extLst>
          </p:cNvPr>
          <p:cNvSpPr txBox="1"/>
          <p:nvPr/>
        </p:nvSpPr>
        <p:spPr>
          <a:xfrm>
            <a:off x="4811873" y="4918708"/>
            <a:ext cx="5305430" cy="369332"/>
          </a:xfrm>
          <a:prstGeom prst="rect">
            <a:avLst/>
          </a:prstGeom>
          <a:noFill/>
        </p:spPr>
        <p:txBody>
          <a:bodyPr wrap="square" rtlCol="0">
            <a:spAutoFit/>
          </a:bodyPr>
          <a:lstStyle/>
          <a:p>
            <a:r>
              <a:rPr lang="en-US" dirty="0"/>
              <a:t>Source: WI DHS – WISH data (2021)</a:t>
            </a:r>
          </a:p>
        </p:txBody>
      </p:sp>
    </p:spTree>
    <p:extLst>
      <p:ext uri="{BB962C8B-B14F-4D97-AF65-F5344CB8AC3E}">
        <p14:creationId xmlns:p14="http://schemas.microsoft.com/office/powerpoint/2010/main" val="579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409E71-0B15-413A-AA43-95E2D9748992}"/>
              </a:ext>
            </a:extLst>
          </p:cNvPr>
          <p:cNvSpPr txBox="1"/>
          <p:nvPr/>
        </p:nvSpPr>
        <p:spPr>
          <a:xfrm>
            <a:off x="544986" y="354363"/>
            <a:ext cx="10733534" cy="3670236"/>
          </a:xfrm>
          <a:prstGeom prst="rect">
            <a:avLst/>
          </a:prstGeom>
          <a:noFill/>
        </p:spPr>
        <p:txBody>
          <a:bodyPr wrap="square" rtlCol="0">
            <a:spAutoFit/>
          </a:bodyPr>
          <a:lstStyle/>
          <a:p>
            <a:r>
              <a:rPr lang="en-US" sz="4400" b="1" dirty="0">
                <a:latin typeface="Leelawadee" panose="020B0502040204020203" pitchFamily="34" charset="-34"/>
                <a:cs typeface="Leelawadee" panose="020B0502040204020203" pitchFamily="34" charset="-34"/>
              </a:rPr>
              <a:t>The Falls Problem…</a:t>
            </a:r>
          </a:p>
          <a:p>
            <a:pPr marL="457200" indent="-457200" algn="l">
              <a:buFont typeface="Arial" panose="020B0604020202020204" pitchFamily="34" charset="0"/>
              <a:buChar char="•"/>
            </a:pPr>
            <a:endParaRPr lang="en-US" sz="1050" dirty="0">
              <a:solidFill>
                <a:srgbClr val="000000"/>
              </a:solidFill>
              <a:latin typeface="Open Sans" panose="020B0606030504020204" pitchFamily="34" charset="0"/>
            </a:endParaRPr>
          </a:p>
          <a:p>
            <a:pPr algn="l"/>
            <a:r>
              <a:rPr lang="en-US" sz="3200" b="1" i="0" dirty="0">
                <a:solidFill>
                  <a:srgbClr val="000000"/>
                </a:solidFill>
                <a:effectLst/>
                <a:latin typeface="Open Sans" panose="020B0606030504020204" pitchFamily="34" charset="0"/>
              </a:rPr>
              <a:t>Most older adult falls happen </a:t>
            </a:r>
            <a:br>
              <a:rPr lang="en-US" sz="3200" b="1" i="0" dirty="0">
                <a:solidFill>
                  <a:srgbClr val="000000"/>
                </a:solidFill>
                <a:effectLst/>
                <a:latin typeface="Open Sans" panose="020B0606030504020204" pitchFamily="34" charset="0"/>
              </a:rPr>
            </a:br>
            <a:r>
              <a:rPr lang="en-US" sz="3200" b="1" i="0" dirty="0">
                <a:solidFill>
                  <a:srgbClr val="000000"/>
                </a:solidFill>
                <a:effectLst/>
                <a:latin typeface="Open Sans" panose="020B0606030504020204" pitchFamily="34" charset="0"/>
              </a:rPr>
              <a:t>in the home.</a:t>
            </a:r>
            <a:r>
              <a:rPr lang="en-US" sz="3200" b="1" dirty="0">
                <a:solidFill>
                  <a:srgbClr val="000000"/>
                </a:solidFill>
                <a:latin typeface="Open Sans" panose="020B0606030504020204" pitchFamily="34" charset="0"/>
              </a:rPr>
              <a:t> </a:t>
            </a:r>
            <a:br>
              <a:rPr lang="en-US" sz="3200" dirty="0">
                <a:solidFill>
                  <a:srgbClr val="000000"/>
                </a:solidFill>
                <a:latin typeface="Open Sans" panose="020B0606030504020204" pitchFamily="34" charset="0"/>
              </a:rPr>
            </a:b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latin typeface="Leelawadee" panose="020B0502040204020203" pitchFamily="34" charset="-34"/>
              <a:cs typeface="Leelawadee" panose="020B0502040204020203" pitchFamily="34" charset="-34"/>
            </a:endParaRPr>
          </a:p>
          <a:p>
            <a:endParaRPr lang="en-US" sz="1800" dirty="0"/>
          </a:p>
        </p:txBody>
      </p:sp>
      <p:pic>
        <p:nvPicPr>
          <p:cNvPr id="19" name="Picture 18" descr="A picture containing plate, arranged, several&#10;&#10;Description automatically generated">
            <a:extLst>
              <a:ext uri="{FF2B5EF4-FFF2-40B4-BE49-F238E27FC236}">
                <a16:creationId xmlns:a16="http://schemas.microsoft.com/office/drawing/2014/main" id="{63DED15E-0559-6D56-6959-99D4577695B7}"/>
              </a:ext>
            </a:extLst>
          </p:cNvPr>
          <p:cNvPicPr>
            <a:picLocks noChangeAspect="1"/>
          </p:cNvPicPr>
          <p:nvPr/>
        </p:nvPicPr>
        <p:blipFill rotWithShape="1">
          <a:blip r:embed="rId3">
            <a:extLst>
              <a:ext uri="{28A0092B-C50C-407E-A947-70E740481C1C}">
                <a14:useLocalDpi xmlns:a14="http://schemas.microsoft.com/office/drawing/2010/main" val="0"/>
              </a:ext>
            </a:extLst>
          </a:blip>
          <a:srcRect l="50785" t="33571" r="33770" b="50331"/>
          <a:stretch/>
        </p:blipFill>
        <p:spPr>
          <a:xfrm>
            <a:off x="10740973" y="94141"/>
            <a:ext cx="1423162" cy="1483360"/>
          </a:xfrm>
          <a:prstGeom prst="rect">
            <a:avLst/>
          </a:prstGeom>
        </p:spPr>
      </p:pic>
      <p:pic>
        <p:nvPicPr>
          <p:cNvPr id="15" name="Picture 14" descr="A picture containing plate, arranged, several&#10;&#10;Description automatically generated">
            <a:extLst>
              <a:ext uri="{FF2B5EF4-FFF2-40B4-BE49-F238E27FC236}">
                <a16:creationId xmlns:a16="http://schemas.microsoft.com/office/drawing/2014/main" id="{B31D7BFE-B462-6E65-B9A6-01A92B18F7E5}"/>
              </a:ext>
            </a:extLst>
          </p:cNvPr>
          <p:cNvPicPr>
            <a:picLocks noChangeAspect="1"/>
          </p:cNvPicPr>
          <p:nvPr/>
        </p:nvPicPr>
        <p:blipFill rotWithShape="1">
          <a:blip r:embed="rId3">
            <a:extLst>
              <a:ext uri="{28A0092B-C50C-407E-A947-70E740481C1C}">
                <a14:useLocalDpi xmlns:a14="http://schemas.microsoft.com/office/drawing/2010/main" val="0"/>
              </a:ext>
            </a:extLst>
          </a:blip>
          <a:srcRect l="51096" t="-1010" r="33459" b="84912"/>
          <a:stretch/>
        </p:blipFill>
        <p:spPr>
          <a:xfrm>
            <a:off x="8690153" y="354363"/>
            <a:ext cx="1904106" cy="1984647"/>
          </a:xfrm>
          <a:prstGeom prst="rect">
            <a:avLst/>
          </a:prstGeom>
        </p:spPr>
      </p:pic>
      <p:pic>
        <p:nvPicPr>
          <p:cNvPr id="2" name="Picture 1">
            <a:extLst>
              <a:ext uri="{FF2B5EF4-FFF2-40B4-BE49-F238E27FC236}">
                <a16:creationId xmlns:a16="http://schemas.microsoft.com/office/drawing/2014/main" id="{5262DD8A-E9E9-05AA-325F-4A4E66629236}"/>
              </a:ext>
            </a:extLst>
          </p:cNvPr>
          <p:cNvPicPr>
            <a:picLocks noChangeAspect="1"/>
          </p:cNvPicPr>
          <p:nvPr/>
        </p:nvPicPr>
        <p:blipFill rotWithShape="1">
          <a:blip r:embed="rId4"/>
          <a:srcRect l="755" t="19515" r="359" b="12526"/>
          <a:stretch/>
        </p:blipFill>
        <p:spPr>
          <a:xfrm>
            <a:off x="636784" y="2407338"/>
            <a:ext cx="10287890" cy="338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picture containing plate, arranged, several&#10;&#10;Description automatically generated">
            <a:extLst>
              <a:ext uri="{FF2B5EF4-FFF2-40B4-BE49-F238E27FC236}">
                <a16:creationId xmlns:a16="http://schemas.microsoft.com/office/drawing/2014/main" id="{F75EA348-5550-5B12-CDE8-0BACEDF74EC3}"/>
              </a:ext>
            </a:extLst>
          </p:cNvPr>
          <p:cNvPicPr>
            <a:picLocks noChangeAspect="1"/>
          </p:cNvPicPr>
          <p:nvPr/>
        </p:nvPicPr>
        <p:blipFill rotWithShape="1">
          <a:blip r:embed="rId3">
            <a:extLst>
              <a:ext uri="{28A0092B-C50C-407E-A947-70E740481C1C}">
                <a14:useLocalDpi xmlns:a14="http://schemas.microsoft.com/office/drawing/2010/main" val="0"/>
              </a:ext>
            </a:extLst>
          </a:blip>
          <a:srcRect l="67994" t="-1321" r="16561" b="85223"/>
          <a:stretch/>
        </p:blipFill>
        <p:spPr>
          <a:xfrm>
            <a:off x="10406710" y="1662652"/>
            <a:ext cx="1743620" cy="1817372"/>
          </a:xfrm>
          <a:prstGeom prst="rect">
            <a:avLst/>
          </a:prstGeom>
        </p:spPr>
      </p:pic>
      <p:sp>
        <p:nvSpPr>
          <p:cNvPr id="3" name="TextBox 2">
            <a:extLst>
              <a:ext uri="{FF2B5EF4-FFF2-40B4-BE49-F238E27FC236}">
                <a16:creationId xmlns:a16="http://schemas.microsoft.com/office/drawing/2014/main" id="{DB3105E5-C4C3-01DA-88B0-8853B4C9A660}"/>
              </a:ext>
            </a:extLst>
          </p:cNvPr>
          <p:cNvSpPr txBox="1"/>
          <p:nvPr/>
        </p:nvSpPr>
        <p:spPr>
          <a:xfrm>
            <a:off x="6328544" y="6083552"/>
            <a:ext cx="5074424" cy="369332"/>
          </a:xfrm>
          <a:prstGeom prst="rect">
            <a:avLst/>
          </a:prstGeom>
          <a:noFill/>
        </p:spPr>
        <p:txBody>
          <a:bodyPr wrap="square" rtlCol="0">
            <a:spAutoFit/>
          </a:bodyPr>
          <a:lstStyle/>
          <a:p>
            <a:r>
              <a:rPr lang="en-US" dirty="0"/>
              <a:t>Source: WI DHS – Division of Public Health (2021)</a:t>
            </a:r>
          </a:p>
        </p:txBody>
      </p:sp>
    </p:spTree>
    <p:extLst>
      <p:ext uri="{BB962C8B-B14F-4D97-AF65-F5344CB8AC3E}">
        <p14:creationId xmlns:p14="http://schemas.microsoft.com/office/powerpoint/2010/main" val="22958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IHA">
      <a:majorFont>
        <a:latin typeface="Leelawadee"/>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6524b7-74bf-4061-9bbc-49fa7d72951c" xsi:nil="true"/>
    <lcf76f155ced4ddcb4097134ff3c332f xmlns="0ea6474c-1efd-4681-9746-9bb7aeceeb0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71803FDB4DA04EA6053F6804FF7AEB" ma:contentTypeVersion="15" ma:contentTypeDescription="Create a new document." ma:contentTypeScope="" ma:versionID="2d625137ad0652f6b91956c3165e39e1">
  <xsd:schema xmlns:xsd="http://www.w3.org/2001/XMLSchema" xmlns:xs="http://www.w3.org/2001/XMLSchema" xmlns:p="http://schemas.microsoft.com/office/2006/metadata/properties" xmlns:ns2="0ea6474c-1efd-4681-9746-9bb7aeceeb08" xmlns:ns3="b76524b7-74bf-4061-9bbc-49fa7d72951c" targetNamespace="http://schemas.microsoft.com/office/2006/metadata/properties" ma:root="true" ma:fieldsID="307cf0101a25b17a0ffde10ecee0a730" ns2:_="" ns3:_="">
    <xsd:import namespace="0ea6474c-1efd-4681-9746-9bb7aeceeb08"/>
    <xsd:import namespace="b76524b7-74bf-4061-9bbc-49fa7d7295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6474c-1efd-4681-9746-9bb7aeceeb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e0ca4f4-bd4a-4530-8d17-0334718f01b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6524b7-74bf-4061-9bbc-49fa7d72951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58bfaa1-68b0-4321-8145-30d0d4005d2d}" ma:internalName="TaxCatchAll" ma:showField="CatchAllData" ma:web="b76524b7-74bf-4061-9bbc-49fa7d72951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E4BBF6-8BD6-44CB-80CB-CFF7227D4F45}">
  <ds:schemaRefs>
    <ds:schemaRef ds:uri="http://schemas.microsoft.com/office/2006/metadata/properties"/>
    <ds:schemaRef ds:uri="http://schemas.microsoft.com/office/infopath/2007/PartnerControls"/>
    <ds:schemaRef ds:uri="b76524b7-74bf-4061-9bbc-49fa7d72951c"/>
    <ds:schemaRef ds:uri="175a49e8-8679-4af2-a56c-7c3024112b59"/>
  </ds:schemaRefs>
</ds:datastoreItem>
</file>

<file path=customXml/itemProps2.xml><?xml version="1.0" encoding="utf-8"?>
<ds:datastoreItem xmlns:ds="http://schemas.openxmlformats.org/officeDocument/2006/customXml" ds:itemID="{642C00ED-7010-4258-8A79-5558BE721F79}">
  <ds:schemaRefs>
    <ds:schemaRef ds:uri="http://schemas.microsoft.com/sharepoint/v3/contenttype/forms"/>
  </ds:schemaRefs>
</ds:datastoreItem>
</file>

<file path=customXml/itemProps3.xml><?xml version="1.0" encoding="utf-8"?>
<ds:datastoreItem xmlns:ds="http://schemas.openxmlformats.org/officeDocument/2006/customXml" ds:itemID="{72925DA2-48EE-46B1-B9E3-83BDCF149508}"/>
</file>

<file path=docProps/app.xml><?xml version="1.0" encoding="utf-8"?>
<Properties xmlns="http://schemas.openxmlformats.org/officeDocument/2006/extended-properties" xmlns:vt="http://schemas.openxmlformats.org/officeDocument/2006/docPropsVTypes">
  <TotalTime>205</TotalTime>
  <Words>2800</Words>
  <Application>Microsoft Office PowerPoint</Application>
  <PresentationFormat>Widescreen</PresentationFormat>
  <Paragraphs>463</Paragraphs>
  <Slides>61</Slides>
  <Notes>57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Leelawadee</vt:lpstr>
      <vt:lpstr>Open Sans</vt:lpstr>
      <vt:lpstr>Open Sans Medium</vt:lpstr>
      <vt:lpstr>Segoe UI</vt:lpstr>
      <vt:lpstr>Office Theme</vt:lpstr>
      <vt:lpstr>Prevent Falls As You Age</vt:lpstr>
      <vt:lpstr>Agenda</vt:lpstr>
      <vt:lpstr>Determinants of Health</vt:lpstr>
      <vt:lpstr>About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Eggert</dc:creator>
  <cp:lastModifiedBy>Suzanne Morley</cp:lastModifiedBy>
  <cp:revision>16</cp:revision>
  <dcterms:created xsi:type="dcterms:W3CDTF">2019-11-08T14:47:18Z</dcterms:created>
  <dcterms:modified xsi:type="dcterms:W3CDTF">2023-07-06T19:59:29Z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0x0101008371803FDB4DA04EA6053F6804FF7AEB</vt:lpwstr>
  </property>
  <property fmtid="{D5CDD505-2E9C-101B-9397-08002B2CF9AE}" pid="3" name="Order">
    <vt:r8>21200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